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74" r:id="rId2"/>
    <p:sldId id="275" r:id="rId3"/>
    <p:sldId id="276" r:id="rId4"/>
    <p:sldId id="277" r:id="rId5"/>
    <p:sldId id="264" r:id="rId6"/>
    <p:sldId id="342" r:id="rId7"/>
    <p:sldId id="266" r:id="rId8"/>
    <p:sldId id="267" r:id="rId9"/>
    <p:sldId id="268" r:id="rId10"/>
    <p:sldId id="336" r:id="rId11"/>
    <p:sldId id="338" r:id="rId12"/>
    <p:sldId id="337" r:id="rId13"/>
    <p:sldId id="340" r:id="rId14"/>
    <p:sldId id="341" r:id="rId15"/>
    <p:sldId id="269" r:id="rId16"/>
    <p:sldId id="270" r:id="rId17"/>
    <p:sldId id="281" r:id="rId18"/>
    <p:sldId id="282" r:id="rId19"/>
    <p:sldId id="284" r:id="rId20"/>
    <p:sldId id="285" r:id="rId21"/>
    <p:sldId id="286" r:id="rId22"/>
    <p:sldId id="287" r:id="rId23"/>
    <p:sldId id="312" r:id="rId24"/>
    <p:sldId id="288" r:id="rId25"/>
    <p:sldId id="315" r:id="rId26"/>
    <p:sldId id="311" r:id="rId27"/>
    <p:sldId id="328" r:id="rId28"/>
    <p:sldId id="289" r:id="rId29"/>
    <p:sldId id="290" r:id="rId30"/>
    <p:sldId id="291" r:id="rId31"/>
    <p:sldId id="292" r:id="rId32"/>
    <p:sldId id="293" r:id="rId33"/>
    <p:sldId id="283" r:id="rId34"/>
    <p:sldId id="279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07" r:id="rId43"/>
    <p:sldId id="329" r:id="rId44"/>
    <p:sldId id="330" r:id="rId45"/>
    <p:sldId id="332" r:id="rId46"/>
    <p:sldId id="280" r:id="rId47"/>
    <p:sldId id="294" r:id="rId48"/>
    <p:sldId id="324" r:id="rId49"/>
    <p:sldId id="295" r:id="rId50"/>
    <p:sldId id="325" r:id="rId51"/>
    <p:sldId id="305" r:id="rId52"/>
    <p:sldId id="306" r:id="rId53"/>
    <p:sldId id="308" r:id="rId54"/>
    <p:sldId id="314" r:id="rId55"/>
    <p:sldId id="309" r:id="rId56"/>
    <p:sldId id="310" r:id="rId57"/>
    <p:sldId id="313" r:id="rId58"/>
    <p:sldId id="339" r:id="rId59"/>
    <p:sldId id="326" r:id="rId60"/>
  </p:sldIdLst>
  <p:sldSz cx="13004800" cy="9753600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Arial" charset="0"/>
        <a:ea typeface="Chalkduster"/>
        <a:cs typeface="Chalkduster"/>
        <a:sym typeface="Chalkduster"/>
      </a:defRPr>
    </a:lvl1pPr>
    <a:lvl2pPr marL="457200" indent="-228600" algn="l" defTabSz="457200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Arial" charset="0"/>
        <a:ea typeface="Chalkduster"/>
        <a:cs typeface="Chalkduster"/>
        <a:sym typeface="Chalkduster"/>
      </a:defRPr>
    </a:lvl2pPr>
    <a:lvl3pPr marL="914400" indent="-457200" algn="l" defTabSz="457200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Arial" charset="0"/>
        <a:ea typeface="Chalkduster"/>
        <a:cs typeface="Chalkduster"/>
        <a:sym typeface="Chalkduster"/>
      </a:defRPr>
    </a:lvl3pPr>
    <a:lvl4pPr marL="1371600" indent="-685800" algn="l" defTabSz="457200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Arial" charset="0"/>
        <a:ea typeface="Chalkduster"/>
        <a:cs typeface="Chalkduster"/>
        <a:sym typeface="Chalkduster"/>
      </a:defRPr>
    </a:lvl4pPr>
    <a:lvl5pPr marL="1828800" indent="-914400" algn="l" defTabSz="457200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Arial" charset="0"/>
        <a:ea typeface="Chalkduster"/>
        <a:cs typeface="Chalkduster"/>
        <a:sym typeface="Chalkduster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Arial" charset="0"/>
        <a:ea typeface="Chalkduster"/>
        <a:cs typeface="Chalkduster"/>
        <a:sym typeface="Chalkduster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Arial" charset="0"/>
        <a:ea typeface="Chalkduster"/>
        <a:cs typeface="Chalkduster"/>
        <a:sym typeface="Chalkduster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Arial" charset="0"/>
        <a:ea typeface="Chalkduster"/>
        <a:cs typeface="Chalkduster"/>
        <a:sym typeface="Chalkduster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Arial" charset="0"/>
        <a:ea typeface="Chalkduster"/>
        <a:cs typeface="Chalkduster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FFFF99"/>
    <a:srgbClr val="FFFF00"/>
    <a:srgbClr val="FFFFCC"/>
    <a:srgbClr val="FFFF66"/>
    <a:srgbClr val="333333"/>
    <a:srgbClr val="000066"/>
    <a:srgbClr val="00CC99"/>
    <a:srgbClr val="CCFFFF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94580" autoAdjust="0"/>
  </p:normalViewPr>
  <p:slideViewPr>
    <p:cSldViewPr snapToGrid="0" snapToObjects="1">
      <p:cViewPr varScale="1">
        <p:scale>
          <a:sx n="37" d="100"/>
          <a:sy n="37" d="100"/>
        </p:scale>
        <p:origin x="-470" y="-101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9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459" name="Shape 30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venir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Titolo Testo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/>
            <a:r>
              <a:rPr/>
              <a:t>Corpo livello uno</a:t>
            </a:r>
          </a:p>
          <a:p>
            <a:pPr lvl="1"/>
            <a:r>
              <a:rPr/>
              <a:t>Corpo livello due</a:t>
            </a:r>
          </a:p>
          <a:p>
            <a:pPr lvl="2"/>
            <a:r>
              <a:rPr/>
              <a:t>Corpo livello tre</a:t>
            </a:r>
          </a:p>
          <a:p>
            <a:pPr lvl="3"/>
            <a:r>
              <a:rPr/>
              <a:t>Corpo livello quattro</a:t>
            </a:r>
          </a:p>
          <a:p>
            <a:pPr lvl="4"/>
            <a:r>
              <a:rPr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70000" y="2768600"/>
            <a:ext cx="10464800" cy="5740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Titolo Testo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/>
            <a:r>
              <a:rPr/>
              <a:t>Corpo livello uno</a:t>
            </a:r>
          </a:p>
          <a:p>
            <a:pPr lvl="1"/>
            <a:r>
              <a:rPr/>
              <a:t>Corpo livello due</a:t>
            </a:r>
          </a:p>
          <a:p>
            <a:pPr lvl="2"/>
            <a:r>
              <a:rPr/>
              <a:t>Corpo livello tre</a:t>
            </a:r>
          </a:p>
          <a:p>
            <a:pPr lvl="3"/>
            <a:r>
              <a:rPr/>
              <a:t>Corpo livello quattro</a:t>
            </a:r>
          </a:p>
          <a:p>
            <a:pPr lvl="4"/>
            <a:r>
              <a:rPr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/>
            <a:r>
              <a:rPr/>
              <a:t>Titolo Testo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/>
            <a:r>
              <a:rPr/>
              <a:t>Corpo livello uno</a:t>
            </a:r>
          </a:p>
          <a:p>
            <a:pPr lvl="1"/>
            <a:r>
              <a:rPr/>
              <a:t>Corpo livello due</a:t>
            </a:r>
          </a:p>
          <a:p>
            <a:pPr lvl="2"/>
            <a:r>
              <a:rPr/>
              <a:t>Corpo livello tre</a:t>
            </a:r>
          </a:p>
          <a:p>
            <a:pPr lvl="3"/>
            <a:r>
              <a:rPr/>
              <a:t>Corpo livello quattro</a:t>
            </a:r>
          </a:p>
          <a:p>
            <a:pPr lvl="4"/>
            <a:r>
              <a:rPr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Titolo Testo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/>
              <a:t>Corpo livello uno</a:t>
            </a:r>
          </a:p>
          <a:p>
            <a:pPr lvl="1"/>
            <a:r>
              <a:rPr/>
              <a:t>Corpo livello due</a:t>
            </a:r>
          </a:p>
          <a:p>
            <a:pPr lvl="2"/>
            <a:r>
              <a:rPr/>
              <a:t>Corpo livello tre</a:t>
            </a:r>
          </a:p>
          <a:p>
            <a:pPr lvl="3"/>
            <a:r>
              <a:rPr/>
              <a:t>Corpo livello quattro</a:t>
            </a:r>
          </a:p>
          <a:p>
            <a:pPr lvl="4"/>
            <a:r>
              <a:rPr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/>
            <a:r>
              <a:rPr/>
              <a:t>Corpo livello uno</a:t>
            </a:r>
          </a:p>
          <a:p>
            <a:pPr lvl="1"/>
            <a:r>
              <a:rPr/>
              <a:t>Corpo livello due</a:t>
            </a:r>
          </a:p>
          <a:p>
            <a:pPr lvl="2"/>
            <a:r>
              <a:rPr/>
              <a:t>Corpo livello tre</a:t>
            </a:r>
          </a:p>
          <a:p>
            <a:pPr lvl="3"/>
            <a:r>
              <a:rPr/>
              <a:t>Corpo livello quattro</a:t>
            </a:r>
          </a:p>
          <a:p>
            <a:pPr lvl="4"/>
            <a:r>
              <a:rPr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/>
              <a:t>Corpo livello uno</a:t>
            </a:r>
          </a:p>
          <a:p>
            <a:pPr lvl="1"/>
            <a:r>
              <a:rPr/>
              <a:t>Corpo livello due</a:t>
            </a:r>
          </a:p>
          <a:p>
            <a:pPr lvl="2"/>
            <a:r>
              <a:rPr/>
              <a:t>Corpo livello tre</a:t>
            </a:r>
          </a:p>
          <a:p>
            <a:pPr lvl="3"/>
            <a:r>
              <a:rPr/>
              <a:t>Corpo livello quattro</a:t>
            </a:r>
          </a:p>
          <a:p>
            <a:pPr lvl="4"/>
            <a:r>
              <a:rPr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Chalkduster"/>
              </a:rPr>
              <a:t>Titolo Testo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1270000" y="2768600"/>
            <a:ext cx="10464800" cy="5740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Chalkduster"/>
              </a:rPr>
              <a:t>Corpo livello uno</a:t>
            </a:r>
          </a:p>
          <a:p>
            <a:pPr lvl="1"/>
            <a:r>
              <a:rPr lang="it-IT" smtClean="0">
                <a:sym typeface="Chalkduster"/>
              </a:rPr>
              <a:t>Corpo livello due</a:t>
            </a:r>
          </a:p>
          <a:p>
            <a:pPr lvl="2"/>
            <a:r>
              <a:rPr lang="it-IT" smtClean="0">
                <a:sym typeface="Chalkduster"/>
              </a:rPr>
              <a:t>Corpo livello tre</a:t>
            </a:r>
          </a:p>
          <a:p>
            <a:pPr lvl="3"/>
            <a:r>
              <a:rPr lang="it-IT" smtClean="0">
                <a:sym typeface="Chalkduster"/>
              </a:rPr>
              <a:t>Corpo livello quattro</a:t>
            </a:r>
          </a:p>
          <a:p>
            <a:pPr lvl="4"/>
            <a:r>
              <a:rPr lang="it-IT" smtClean="0">
                <a:sym typeface="Chalkduster"/>
              </a:rPr>
              <a:t>Livello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algn="l" defTabSz="457200" rtl="0" eaLnBrk="0" fontAlgn="base" hangingPunct="0">
        <a:spcBef>
          <a:spcPts val="3600"/>
        </a:spcBef>
        <a:spcAft>
          <a:spcPct val="0"/>
        </a:spcAft>
        <a:buSzPct val="43000"/>
        <a:buBlip>
          <a:blip r:embed="rId20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algn="l" defTabSz="457200" rtl="0" eaLnBrk="0" fontAlgn="base" hangingPunct="0">
        <a:spcBef>
          <a:spcPts val="3600"/>
        </a:spcBef>
        <a:spcAft>
          <a:spcPct val="0"/>
        </a:spcAft>
        <a:buSzPct val="43000"/>
        <a:buBlip>
          <a:blip r:embed="rId20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algn="l" defTabSz="457200" rtl="0" eaLnBrk="0" fontAlgn="base" hangingPunct="0">
        <a:spcBef>
          <a:spcPts val="3600"/>
        </a:spcBef>
        <a:spcAft>
          <a:spcPct val="0"/>
        </a:spcAft>
        <a:buSzPct val="43000"/>
        <a:buBlip>
          <a:blip r:embed="rId20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algn="l" defTabSz="457200" rtl="0" eaLnBrk="0" fontAlgn="base" hangingPunct="0">
        <a:spcBef>
          <a:spcPts val="3600"/>
        </a:spcBef>
        <a:spcAft>
          <a:spcPct val="0"/>
        </a:spcAft>
        <a:buSzPct val="43000"/>
        <a:buBlip>
          <a:blip r:embed="rId20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algn="l" defTabSz="457200" rtl="0" eaLnBrk="0" fontAlgn="base" hangingPunct="0">
        <a:spcBef>
          <a:spcPts val="3600"/>
        </a:spcBef>
        <a:spcAft>
          <a:spcPct val="0"/>
        </a:spcAft>
        <a:buSzPct val="43000"/>
        <a:buBlip>
          <a:blip r:embed="rId20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20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20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20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20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5"/>
          <p:cNvSpPr txBox="1">
            <a:spLocks noChangeArrowheads="1"/>
          </p:cNvSpPr>
          <p:nvPr/>
        </p:nvSpPr>
        <p:spPr bwMode="auto">
          <a:xfrm>
            <a:off x="974725" y="325438"/>
            <a:ext cx="19510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>
              <a:spcBef>
                <a:spcPct val="50000"/>
              </a:spcBef>
            </a:pPr>
            <a:endParaRPr lang="it-IT" sz="2600">
              <a:solidFill>
                <a:schemeClr val="tx1"/>
              </a:solidFill>
            </a:endParaRPr>
          </a:p>
        </p:txBody>
      </p:sp>
      <p:sp>
        <p:nvSpPr>
          <p:cNvPr id="20482" name="WordArt 8"/>
          <p:cNvSpPr>
            <a:spLocks noChangeArrowheads="1" noChangeShapeType="1" noTextEdit="1"/>
          </p:cNvSpPr>
          <p:nvPr/>
        </p:nvSpPr>
        <p:spPr bwMode="auto">
          <a:xfrm>
            <a:off x="217488" y="541338"/>
            <a:ext cx="12679362" cy="151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a.s. 2013/14      i.c.s.  spotorno    scuola secondaria</a:t>
            </a:r>
          </a:p>
        </p:txBody>
      </p:sp>
      <p:sp>
        <p:nvSpPr>
          <p:cNvPr id="20483" name="WordArt 9"/>
          <p:cNvSpPr>
            <a:spLocks noChangeArrowheads="1" noChangeShapeType="1" noTextEdit="1"/>
          </p:cNvSpPr>
          <p:nvPr/>
        </p:nvSpPr>
        <p:spPr bwMode="auto">
          <a:xfrm rot="1188803">
            <a:off x="15875" y="4438650"/>
            <a:ext cx="12977813" cy="2738438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48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FFCC66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eco - school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 txBox="1">
            <a:spLocks/>
          </p:cNvSpPr>
          <p:nvPr/>
        </p:nvSpPr>
        <p:spPr bwMode="auto">
          <a:xfrm>
            <a:off x="800100" y="169863"/>
            <a:ext cx="8794750" cy="12144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latin typeface="Chalkduster"/>
              </a:rPr>
              <a:t>Elementi    botanici</a:t>
            </a:r>
          </a:p>
        </p:txBody>
      </p:sp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1123950" y="2513013"/>
            <a:ext cx="3116263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3600"/>
              <a:t>Ulivo</a:t>
            </a:r>
          </a:p>
          <a:p>
            <a:pPr defTabSz="914400">
              <a:spcBef>
                <a:spcPct val="50000"/>
              </a:spcBef>
            </a:pPr>
            <a:r>
              <a:rPr lang="it-IT" sz="3600"/>
              <a:t>Bouganville</a:t>
            </a:r>
          </a:p>
          <a:p>
            <a:pPr defTabSz="914400">
              <a:spcBef>
                <a:spcPct val="50000"/>
              </a:spcBef>
            </a:pPr>
            <a:r>
              <a:rPr lang="it-IT" sz="3600"/>
              <a:t>Cachi</a:t>
            </a:r>
          </a:p>
          <a:p>
            <a:pPr defTabSz="914400">
              <a:spcBef>
                <a:spcPct val="50000"/>
              </a:spcBef>
            </a:pPr>
            <a:r>
              <a:rPr lang="it-IT" sz="3600"/>
              <a:t>Melograno</a:t>
            </a:r>
          </a:p>
          <a:p>
            <a:pPr defTabSz="914400">
              <a:spcBef>
                <a:spcPct val="50000"/>
              </a:spcBef>
            </a:pPr>
            <a:r>
              <a:rPr lang="it-IT" sz="3600"/>
              <a:t>Limone</a:t>
            </a:r>
          </a:p>
          <a:p>
            <a:pPr defTabSz="914400">
              <a:spcBef>
                <a:spcPct val="50000"/>
              </a:spcBef>
            </a:pPr>
            <a:r>
              <a:rPr lang="it-IT" sz="3600"/>
              <a:t>albicocco</a:t>
            </a:r>
          </a:p>
        </p:txBody>
      </p:sp>
      <p:pic>
        <p:nvPicPr>
          <p:cNvPr id="30723" name="Immagine 1"/>
          <p:cNvPicPr>
            <a:picLocks noChangeAspect="1"/>
          </p:cNvPicPr>
          <p:nvPr/>
        </p:nvPicPr>
        <p:blipFill>
          <a:blip r:embed="rId2"/>
          <a:srcRect l="26173" t="41298"/>
          <a:stretch>
            <a:fillRect/>
          </a:stretch>
        </p:blipFill>
        <p:spPr bwMode="auto">
          <a:xfrm>
            <a:off x="5195888" y="1477963"/>
            <a:ext cx="7570787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Immagine 1"/>
          <p:cNvPicPr>
            <a:picLocks noChangeAspect="1"/>
          </p:cNvPicPr>
          <p:nvPr/>
        </p:nvPicPr>
        <p:blipFill>
          <a:blip r:embed="rId2"/>
          <a:srcRect r="55276" b="61287"/>
          <a:stretch>
            <a:fillRect/>
          </a:stretch>
        </p:blipFill>
        <p:spPr bwMode="auto">
          <a:xfrm rot="321563">
            <a:off x="9294813" y="6992938"/>
            <a:ext cx="284162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mmagine 1"/>
          <p:cNvPicPr>
            <a:picLocks noChangeAspect="1"/>
          </p:cNvPicPr>
          <p:nvPr/>
        </p:nvPicPr>
        <p:blipFill>
          <a:blip r:embed="rId2"/>
          <a:srcRect l="59990" t="6702" b="59126"/>
          <a:stretch>
            <a:fillRect/>
          </a:stretch>
        </p:blipFill>
        <p:spPr bwMode="auto">
          <a:xfrm rot="1120421">
            <a:off x="9966325" y="531813"/>
            <a:ext cx="28003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albero"/>
          <p:cNvPicPr>
            <a:picLocks noChangeAspect="1" noChangeArrowheads="1"/>
          </p:cNvPicPr>
          <p:nvPr/>
        </p:nvPicPr>
        <p:blipFill>
          <a:blip r:embed="rId3"/>
          <a:srcRect l="20338"/>
          <a:stretch>
            <a:fillRect/>
          </a:stretch>
        </p:blipFill>
        <p:spPr bwMode="auto">
          <a:xfrm rot="261197">
            <a:off x="4676775" y="6854825"/>
            <a:ext cx="31337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4150" y="644525"/>
            <a:ext cx="4503738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"/>
          <p:cNvSpPr txBox="1">
            <a:spLocks/>
          </p:cNvSpPr>
          <p:nvPr/>
        </p:nvSpPr>
        <p:spPr bwMode="auto">
          <a:xfrm>
            <a:off x="896938" y="155575"/>
            <a:ext cx="11033125" cy="12144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 b="1">
                <a:solidFill>
                  <a:schemeClr val="tx1"/>
                </a:solidFill>
                <a:latin typeface="Chalkduster"/>
              </a:rPr>
              <a:t>Elementi  geografici</a:t>
            </a:r>
          </a:p>
        </p:txBody>
      </p:sp>
      <p:pic>
        <p:nvPicPr>
          <p:cNvPr id="31747" name="Immagine 2"/>
          <p:cNvPicPr>
            <a:picLocks noChangeAspect="1"/>
          </p:cNvPicPr>
          <p:nvPr/>
        </p:nvPicPr>
        <p:blipFill>
          <a:blip r:embed="rId3"/>
          <a:srcRect l="37706" t="68825" r="11606"/>
          <a:stretch>
            <a:fillRect/>
          </a:stretch>
        </p:blipFill>
        <p:spPr bwMode="auto">
          <a:xfrm>
            <a:off x="958850" y="6581775"/>
            <a:ext cx="41529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123950" y="2179638"/>
            <a:ext cx="311626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3600"/>
              <a:t>promomtorio</a:t>
            </a:r>
          </a:p>
          <a:p>
            <a:pPr defTabSz="914400">
              <a:spcBef>
                <a:spcPct val="50000"/>
              </a:spcBef>
            </a:pPr>
            <a:r>
              <a:rPr lang="it-IT" sz="3600"/>
              <a:t>mare</a:t>
            </a:r>
          </a:p>
          <a:p>
            <a:pPr defTabSz="914400">
              <a:spcBef>
                <a:spcPct val="50000"/>
              </a:spcBef>
            </a:pPr>
            <a:r>
              <a:rPr lang="it-IT" sz="3600"/>
              <a:t>golfo</a:t>
            </a:r>
          </a:p>
          <a:p>
            <a:pPr defTabSz="914400">
              <a:spcBef>
                <a:spcPct val="50000"/>
              </a:spcBef>
            </a:pPr>
            <a:r>
              <a:rPr lang="it-IT" sz="3600"/>
              <a:t>isola</a:t>
            </a:r>
          </a:p>
          <a:p>
            <a:pPr defTabSz="914400">
              <a:spcBef>
                <a:spcPct val="50000"/>
              </a:spcBef>
            </a:pPr>
            <a:r>
              <a:rPr lang="it-IT" sz="3600"/>
              <a:t>colline</a:t>
            </a:r>
          </a:p>
        </p:txBody>
      </p:sp>
      <p:pic>
        <p:nvPicPr>
          <p:cNvPr id="31749" name="Immagine 2"/>
          <p:cNvPicPr>
            <a:picLocks noChangeAspect="1"/>
          </p:cNvPicPr>
          <p:nvPr/>
        </p:nvPicPr>
        <p:blipFill>
          <a:blip r:embed="rId3"/>
          <a:srcRect b="32793"/>
          <a:stretch>
            <a:fillRect/>
          </a:stretch>
        </p:blipFill>
        <p:spPr bwMode="auto">
          <a:xfrm>
            <a:off x="5281613" y="4017963"/>
            <a:ext cx="704215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2838" y="5930900"/>
            <a:ext cx="53149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3475" y="1739900"/>
            <a:ext cx="451008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5488" y="6575425"/>
            <a:ext cx="3914775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itle 1"/>
          <p:cNvSpPr txBox="1">
            <a:spLocks/>
          </p:cNvSpPr>
          <p:nvPr/>
        </p:nvSpPr>
        <p:spPr bwMode="auto">
          <a:xfrm>
            <a:off x="306388" y="158750"/>
            <a:ext cx="11957050" cy="12144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latin typeface="Chalkduster"/>
              </a:rPr>
              <a:t>Elementi  architettonici</a:t>
            </a:r>
          </a:p>
        </p:txBody>
      </p:sp>
      <p:pic>
        <p:nvPicPr>
          <p:cNvPr id="32773" name="Immagin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3800" y="1728788"/>
            <a:ext cx="5986463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ottotitolo 2"/>
          <p:cNvSpPr>
            <a:spLocks/>
          </p:cNvSpPr>
          <p:nvPr/>
        </p:nvSpPr>
        <p:spPr bwMode="auto">
          <a:xfrm>
            <a:off x="420688" y="227013"/>
            <a:ext cx="1240948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ts val="3600"/>
              </a:spcBef>
              <a:buSzPct val="43000"/>
            </a:pPr>
            <a:r>
              <a:rPr lang="it-IT" sz="4400" b="1" noProof="1">
                <a:solidFill>
                  <a:schemeClr val="tx1"/>
                </a:solidFill>
                <a:latin typeface="Apple Butter"/>
              </a:rPr>
              <a:t>Passeggiando sul lungomare spotornese, </a:t>
            </a:r>
            <a:r>
              <a:rPr lang="it-IT" sz="4400" b="1">
                <a:solidFill>
                  <a:schemeClr val="tx1"/>
                </a:solidFill>
                <a:latin typeface="Apple Butter"/>
              </a:rPr>
              <a:t>scopriamo zone con diverse funzioni</a:t>
            </a:r>
            <a:endParaRPr lang="it-IT" sz="4400" b="1" noProof="1">
              <a:solidFill>
                <a:schemeClr val="tx1"/>
              </a:solidFill>
              <a:latin typeface="Apple Butter"/>
            </a:endParaRPr>
          </a:p>
        </p:txBody>
      </p:sp>
      <p:sp>
        <p:nvSpPr>
          <p:cNvPr id="7" name="Segnaposto testo 6"/>
          <p:cNvSpPr>
            <a:spLocks/>
          </p:cNvSpPr>
          <p:nvPr/>
        </p:nvSpPr>
        <p:spPr bwMode="auto">
          <a:xfrm>
            <a:off x="420688" y="2998788"/>
            <a:ext cx="4802187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defTabSz="914400" eaLnBrk="0" hangingPunct="0">
              <a:lnSpc>
                <a:spcPct val="80000"/>
              </a:lnSpc>
              <a:spcBef>
                <a:spcPts val="3600"/>
              </a:spcBef>
              <a:buSzPct val="43000"/>
              <a:buFont typeface="Wingdings" pitchFamily="2" charset="2"/>
              <a:buChar char="§"/>
              <a:defRPr/>
            </a:pPr>
            <a:r>
              <a:rPr lang="it-IT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ple Butter"/>
              </a:rPr>
              <a:t>Zona balneare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ts val="3600"/>
              </a:spcBef>
              <a:buSzPct val="43000"/>
              <a:buFont typeface="Wingdings" pitchFamily="2" charset="2"/>
              <a:buChar char="§"/>
              <a:defRPr/>
            </a:pPr>
            <a:r>
              <a:rPr lang="it-IT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ple Butter"/>
              </a:rPr>
              <a:t>Zona navigabile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ts val="3600"/>
              </a:spcBef>
              <a:buSzPct val="43000"/>
              <a:buFont typeface="Wingdings" pitchFamily="2" charset="2"/>
              <a:buChar char="§"/>
              <a:defRPr/>
            </a:pPr>
            <a:r>
              <a:rPr lang="it-IT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ple Butter"/>
              </a:rPr>
              <a:t>Zona per sub con permesso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ts val="3600"/>
              </a:spcBef>
              <a:buSzPct val="43000"/>
              <a:buFont typeface="Wingdings" pitchFamily="2" charset="2"/>
              <a:buChar char="§"/>
              <a:defRPr/>
            </a:pPr>
            <a:r>
              <a:rPr lang="it-IT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ple Butter"/>
              </a:rPr>
              <a:t>Zona protetta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ts val="3600"/>
              </a:spcBef>
              <a:buSzPct val="43000"/>
              <a:buFont typeface="Wingdings" pitchFamily="2" charset="2"/>
              <a:buChar char="§"/>
              <a:defRPr/>
            </a:pPr>
            <a:r>
              <a:rPr lang="it-IT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ple Butter"/>
              </a:rPr>
              <a:t>Zona a servizi pubblici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ts val="3600"/>
              </a:spcBef>
              <a:buSzPct val="43000"/>
              <a:buFont typeface="Wingdings" pitchFamily="2" charset="2"/>
              <a:buChar char="§"/>
              <a:defRPr/>
            </a:pPr>
            <a:r>
              <a:rPr lang="it-IT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ple Butter"/>
              </a:rPr>
              <a:t>Zona circoscritta</a:t>
            </a:r>
          </a:p>
        </p:txBody>
      </p:sp>
      <p:pic>
        <p:nvPicPr>
          <p:cNvPr id="33795" name="Picture 9" descr="spotorno_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7600" y="2905125"/>
            <a:ext cx="7675563" cy="61356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fondale_mar_lig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93663"/>
            <a:ext cx="12661900" cy="955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Segnaposto contenuto 2"/>
          <p:cNvSpPr>
            <a:spLocks/>
          </p:cNvSpPr>
          <p:nvPr/>
        </p:nvSpPr>
        <p:spPr bwMode="auto">
          <a:xfrm>
            <a:off x="325438" y="1187450"/>
            <a:ext cx="6011862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lnSpc>
                <a:spcPct val="160000"/>
              </a:lnSpc>
              <a:spcBef>
                <a:spcPts val="3600"/>
              </a:spcBef>
              <a:buSzPct val="43000"/>
              <a:buFont typeface="Wingdings" pitchFamily="2" charset="2"/>
              <a:buNone/>
            </a:pP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D</a:t>
            </a:r>
            <a:r>
              <a:rPr lang="it-IT" sz="2800" b="1">
                <a:solidFill>
                  <a:schemeClr val="tx1"/>
                </a:solidFill>
                <a:latin typeface="Apple Butter"/>
              </a:rPr>
              <a:t>a</a:t>
            </a: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 0 </a:t>
            </a:r>
            <a:r>
              <a:rPr lang="it-IT" sz="2800" b="1">
                <a:solidFill>
                  <a:schemeClr val="tx1"/>
                </a:solidFill>
                <a:latin typeface="Apple Butter"/>
              </a:rPr>
              <a:t>a </a:t>
            </a: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4 </a:t>
            </a:r>
            <a:r>
              <a:rPr lang="it-IT" sz="2800" b="1">
                <a:solidFill>
                  <a:schemeClr val="tx1"/>
                </a:solidFill>
                <a:latin typeface="Apple Butter"/>
              </a:rPr>
              <a:t>m. di profondità, con gli occhialini</a:t>
            </a:r>
          </a:p>
          <a:p>
            <a:pPr defTabSz="914400" eaLnBrk="0" hangingPunct="0">
              <a:lnSpc>
                <a:spcPct val="160000"/>
              </a:lnSpc>
              <a:spcBef>
                <a:spcPts val="3600"/>
              </a:spcBef>
              <a:buSzPct val="43000"/>
              <a:buFont typeface="Wingdings" pitchFamily="2" charset="2"/>
              <a:buNone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f</a:t>
            </a: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asciolaria</a:t>
            </a:r>
          </a:p>
          <a:p>
            <a:pPr defTabSz="914400" eaLnBrk="0" hangingPunct="0">
              <a:buSzPct val="43000"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p</a:t>
            </a: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esce ago cavallino</a:t>
            </a:r>
          </a:p>
          <a:p>
            <a:pPr defTabSz="914400" eaLnBrk="0" hangingPunct="0">
              <a:buSzPct val="43000"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c</a:t>
            </a: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avalluccio marino</a:t>
            </a:r>
          </a:p>
          <a:p>
            <a:pPr defTabSz="914400" eaLnBrk="0" hangingPunct="0">
              <a:buSzPct val="43000"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e</a:t>
            </a: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lisia verde</a:t>
            </a:r>
          </a:p>
          <a:p>
            <a:pPr defTabSz="914400" eaLnBrk="0" hangingPunct="0">
              <a:buSzPct val="43000"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s</a:t>
            </a: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alpa</a:t>
            </a:r>
          </a:p>
          <a:p>
            <a:pPr defTabSz="914400" eaLnBrk="0" hangingPunct="0">
              <a:buSzPct val="43000"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d</a:t>
            </a: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onzella pavonina femmina</a:t>
            </a:r>
          </a:p>
          <a:p>
            <a:pPr defTabSz="914400" eaLnBrk="0" hangingPunct="0">
              <a:buSzPct val="43000"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d</a:t>
            </a: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onzella femmina (signorina) </a:t>
            </a:r>
            <a:endParaRPr lang="it-IT" sz="2800" b="1">
              <a:solidFill>
                <a:schemeClr val="tx1"/>
              </a:solidFill>
              <a:latin typeface="Apple Butter"/>
            </a:endParaRPr>
          </a:p>
          <a:p>
            <a:pPr defTabSz="914400" eaLnBrk="0" hangingPunct="0">
              <a:buSzPct val="43000"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d</a:t>
            </a: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onzella maschio</a:t>
            </a:r>
          </a:p>
        </p:txBody>
      </p:sp>
      <p:sp>
        <p:nvSpPr>
          <p:cNvPr id="34819" name="Sottotitolo 2"/>
          <p:cNvSpPr>
            <a:spLocks/>
          </p:cNvSpPr>
          <p:nvPr/>
        </p:nvSpPr>
        <p:spPr bwMode="auto">
          <a:xfrm>
            <a:off x="0" y="138113"/>
            <a:ext cx="13000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ts val="3600"/>
              </a:spcBef>
              <a:buSzPct val="43000"/>
            </a:pPr>
            <a:r>
              <a:rPr lang="it-IT" sz="4400" b="1">
                <a:solidFill>
                  <a:schemeClr val="tx1"/>
                </a:solidFill>
                <a:latin typeface="Apple Butter"/>
              </a:rPr>
              <a:t>Nel nostro mare possiamo osservare</a:t>
            </a:r>
            <a:endParaRPr lang="it-IT" sz="4400" b="1" noProof="1">
              <a:solidFill>
                <a:schemeClr val="tx1"/>
              </a:solidFill>
              <a:latin typeface="Apple Butter"/>
            </a:endParaRPr>
          </a:p>
        </p:txBody>
      </p:sp>
      <p:sp>
        <p:nvSpPr>
          <p:cNvPr id="34820" name="Segnaposto contenuto 2"/>
          <p:cNvSpPr>
            <a:spLocks/>
          </p:cNvSpPr>
          <p:nvPr/>
        </p:nvSpPr>
        <p:spPr bwMode="auto">
          <a:xfrm>
            <a:off x="7286625" y="1177925"/>
            <a:ext cx="5573713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lnSpc>
                <a:spcPct val="160000"/>
              </a:lnSpc>
              <a:spcBef>
                <a:spcPts val="3600"/>
              </a:spcBef>
              <a:buSzPct val="43000"/>
              <a:buFont typeface="Wingdings" pitchFamily="2" charset="2"/>
              <a:buNone/>
            </a:pP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D</a:t>
            </a:r>
            <a:r>
              <a:rPr lang="it-IT" sz="2800" b="1">
                <a:solidFill>
                  <a:schemeClr val="tx1"/>
                </a:solidFill>
                <a:latin typeface="Apple Butter"/>
              </a:rPr>
              <a:t>a</a:t>
            </a: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 </a:t>
            </a:r>
            <a:r>
              <a:rPr lang="it-IT" sz="2800" b="1">
                <a:solidFill>
                  <a:schemeClr val="tx1"/>
                </a:solidFill>
                <a:latin typeface="Apple Butter"/>
              </a:rPr>
              <a:t>4</a:t>
            </a: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 </a:t>
            </a:r>
            <a:r>
              <a:rPr lang="it-IT" sz="2800" b="1">
                <a:solidFill>
                  <a:schemeClr val="tx1"/>
                </a:solidFill>
                <a:latin typeface="Apple Butter"/>
              </a:rPr>
              <a:t>a 8</a:t>
            </a: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 </a:t>
            </a:r>
            <a:r>
              <a:rPr lang="it-IT" sz="2800" b="1">
                <a:solidFill>
                  <a:schemeClr val="tx1"/>
                </a:solidFill>
                <a:latin typeface="Apple Butter"/>
              </a:rPr>
              <a:t>m. di profondità, con maschera e boccaglio</a:t>
            </a:r>
          </a:p>
          <a:p>
            <a:pPr defTabSz="914400" eaLnBrk="0" hangingPunct="0">
              <a:lnSpc>
                <a:spcPct val="160000"/>
              </a:lnSpc>
              <a:spcBef>
                <a:spcPts val="3600"/>
              </a:spcBef>
              <a:buSzPct val="43000"/>
              <a:buFont typeface="Wingdings" pitchFamily="2" charset="2"/>
              <a:buNone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riccio di prateria</a:t>
            </a:r>
            <a:endParaRPr lang="it-IT" sz="2800" b="1" noProof="1">
              <a:solidFill>
                <a:schemeClr val="tx1"/>
              </a:solidFill>
              <a:latin typeface="Apple Butter"/>
            </a:endParaRPr>
          </a:p>
          <a:p>
            <a:pPr defTabSz="914400" eaLnBrk="0" hangingPunct="0">
              <a:buSzPct val="43000"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stella rossa</a:t>
            </a:r>
            <a:endParaRPr lang="it-IT" sz="2800" b="1" noProof="1">
              <a:solidFill>
                <a:schemeClr val="tx1"/>
              </a:solidFill>
              <a:latin typeface="Apple Butter"/>
            </a:endParaRPr>
          </a:p>
          <a:p>
            <a:pPr defTabSz="914400" eaLnBrk="0" hangingPunct="0">
              <a:buSzPct val="43000"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tordo</a:t>
            </a:r>
            <a:endParaRPr lang="it-IT" sz="2800" b="1" noProof="1">
              <a:solidFill>
                <a:schemeClr val="tx1"/>
              </a:solidFill>
              <a:latin typeface="Apple Butter"/>
            </a:endParaRPr>
          </a:p>
          <a:p>
            <a:pPr defTabSz="914400" eaLnBrk="0" hangingPunct="0">
              <a:buSzPct val="43000"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tordo musolungo</a:t>
            </a:r>
            <a:endParaRPr lang="it-IT" sz="2800" b="1" noProof="1">
              <a:solidFill>
                <a:schemeClr val="tx1"/>
              </a:solidFill>
              <a:latin typeface="Apple Butter"/>
            </a:endParaRPr>
          </a:p>
          <a:p>
            <a:pPr defTabSz="914400" eaLnBrk="0" hangingPunct="0">
              <a:buSzPct val="43000"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s</a:t>
            </a: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alpa</a:t>
            </a:r>
          </a:p>
          <a:p>
            <a:pPr defTabSz="914400" eaLnBrk="0" hangingPunct="0">
              <a:buSzPct val="43000"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d</a:t>
            </a: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onzella pavonina </a:t>
            </a:r>
            <a:r>
              <a:rPr lang="it-IT" sz="2800" b="1">
                <a:solidFill>
                  <a:schemeClr val="tx1"/>
                </a:solidFill>
                <a:latin typeface="Apple Butter"/>
              </a:rPr>
              <a:t>maschio</a:t>
            </a:r>
            <a:endParaRPr lang="it-IT" sz="2800" b="1" noProof="1">
              <a:solidFill>
                <a:schemeClr val="tx1"/>
              </a:solidFill>
              <a:latin typeface="Apple Butter"/>
            </a:endParaRPr>
          </a:p>
          <a:p>
            <a:pPr defTabSz="914400" eaLnBrk="0" hangingPunct="0">
              <a:buSzPct val="43000"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perchio</a:t>
            </a:r>
            <a:r>
              <a:rPr lang="it-IT" sz="2800" b="1" noProof="1">
                <a:solidFill>
                  <a:schemeClr val="tx1"/>
                </a:solidFill>
                <a:latin typeface="Apple Butter"/>
              </a:rPr>
              <a:t> </a:t>
            </a:r>
            <a:endParaRPr lang="it-IT" sz="2800" b="1">
              <a:solidFill>
                <a:schemeClr val="tx1"/>
              </a:solidFill>
              <a:latin typeface="Apple Butter"/>
            </a:endParaRPr>
          </a:p>
          <a:p>
            <a:pPr defTabSz="914400" eaLnBrk="0" hangingPunct="0">
              <a:buSzPct val="43000"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occhiata</a:t>
            </a:r>
            <a:endParaRPr lang="it-IT" sz="2800" b="1" noProof="1">
              <a:solidFill>
                <a:schemeClr val="tx1"/>
              </a:solidFill>
              <a:latin typeface="Apple Butter"/>
            </a:endParaRPr>
          </a:p>
        </p:txBody>
      </p:sp>
      <p:sp>
        <p:nvSpPr>
          <p:cNvPr id="34821" name="Titolo 1"/>
          <p:cNvSpPr>
            <a:spLocks/>
          </p:cNvSpPr>
          <p:nvPr/>
        </p:nvSpPr>
        <p:spPr bwMode="auto">
          <a:xfrm>
            <a:off x="431800" y="7069138"/>
            <a:ext cx="79803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Font typeface="Wingdings" pitchFamily="2" charset="2"/>
              <a:buNone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Da 8 a 18 m, in immersione con la bombola</a:t>
            </a:r>
          </a:p>
        </p:txBody>
      </p:sp>
      <p:sp>
        <p:nvSpPr>
          <p:cNvPr id="34822" name="Segnaposto testo 3"/>
          <p:cNvSpPr>
            <a:spLocks/>
          </p:cNvSpPr>
          <p:nvPr/>
        </p:nvSpPr>
        <p:spPr bwMode="auto">
          <a:xfrm>
            <a:off x="392113" y="7935913"/>
            <a:ext cx="1218088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spcBef>
                <a:spcPts val="3600"/>
              </a:spcBef>
              <a:buSzPct val="43000"/>
            </a:pPr>
            <a:r>
              <a:rPr lang="it-IT" sz="2800" b="1">
                <a:solidFill>
                  <a:schemeClr val="tx1"/>
                </a:solidFill>
                <a:latin typeface="Apple Butter"/>
              </a:rPr>
              <a:t>patata di mare, lepre di mare,giglio di mare, tordo grigio, spirografo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Placeholder 2"/>
          <p:cNvSpPr>
            <a:spLocks noGrp="1"/>
          </p:cNvSpPr>
          <p:nvPr>
            <p:ph type="body" idx="4294967295"/>
          </p:nvPr>
        </p:nvSpPr>
        <p:spPr>
          <a:xfrm>
            <a:off x="6967538" y="1323975"/>
            <a:ext cx="5961062" cy="4141788"/>
          </a:xfrm>
        </p:spPr>
        <p:txBody>
          <a:bodyPr anchor="t"/>
          <a:lstStyle/>
          <a:p>
            <a:pPr marL="0" indent="0" algn="just" eaLnBrk="1" hangingPunct="1">
              <a:spcBef>
                <a:spcPct val="0"/>
              </a:spcBef>
              <a:buSzTx/>
              <a:buFontTx/>
              <a:buNone/>
            </a:pPr>
            <a:r>
              <a:rPr lang="en-US" sz="3200" smtClean="0"/>
              <a:t>Il 28 ottobre siamo andati a visitare l’acquario del G.S.O.</a:t>
            </a:r>
          </a:p>
          <a:p>
            <a:pPr marL="0" indent="0" algn="just" eaLnBrk="1" hangingPunct="1">
              <a:spcBef>
                <a:spcPct val="0"/>
              </a:spcBef>
              <a:buSzTx/>
              <a:buFontTx/>
              <a:buNone/>
            </a:pPr>
            <a:r>
              <a:rPr lang="en-US" sz="3200" smtClean="0"/>
              <a:t>Abbiamo osservato: cernia, </a:t>
            </a:r>
            <a:r>
              <a:rPr lang="it-IT" sz="3200" smtClean="0"/>
              <a:t>riccio matita, riccio ligure,spugna naturale,</a:t>
            </a:r>
          </a:p>
          <a:p>
            <a:pPr marL="0" indent="0"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sz="3200" smtClean="0"/>
              <a:t>squalo volpe imbalsamato </a:t>
            </a:r>
            <a:r>
              <a:rPr lang="nl-NL" sz="3200" smtClean="0"/>
              <a:t>verdesca imbalsamata, </a:t>
            </a:r>
            <a:r>
              <a:rPr lang="en-US" sz="3200" smtClean="0"/>
              <a:t>polpo</a:t>
            </a:r>
            <a:endParaRPr lang="en-US" smtClean="0"/>
          </a:p>
        </p:txBody>
      </p:sp>
      <p:pic>
        <p:nvPicPr>
          <p:cNvPr id="3584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5113" y="5010150"/>
            <a:ext cx="63357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23013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19675"/>
            <a:ext cx="6323013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itle 1"/>
          <p:cNvSpPr>
            <a:spLocks noGrp="1"/>
          </p:cNvSpPr>
          <p:nvPr>
            <p:ph type="title" idx="4294967295"/>
          </p:nvPr>
        </p:nvSpPr>
        <p:spPr>
          <a:xfrm>
            <a:off x="0" y="-192088"/>
            <a:ext cx="12950825" cy="1511301"/>
          </a:xfrm>
        </p:spPr>
        <p:txBody>
          <a:bodyPr/>
          <a:lstStyle/>
          <a:p>
            <a:pPr eaLnBrk="1" hangingPunct="1"/>
            <a:r>
              <a:rPr lang="en-US" sz="6500" b="1" smtClean="0">
                <a:solidFill>
                  <a:schemeClr val="tx1"/>
                </a:solidFill>
              </a:rPr>
              <a:t>Gruppo  Sportivo  Olimpia </a:t>
            </a:r>
            <a:r>
              <a:rPr lang="en-US" sz="3200" b="1" smtClean="0">
                <a:solidFill>
                  <a:schemeClr val="tx1"/>
                </a:solidFill>
              </a:rPr>
              <a:t>(G.S.O.)</a:t>
            </a:r>
            <a:endParaRPr lang="en-US" sz="65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8788" y="4889500"/>
            <a:ext cx="6196012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1314450" y="381000"/>
            <a:ext cx="4953000" cy="1511300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chemeClr val="tx1"/>
                </a:solidFill>
              </a:rPr>
              <a:t>Inoltre……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4294967295"/>
          </p:nvPr>
        </p:nvSpPr>
        <p:spPr>
          <a:xfrm>
            <a:off x="1009650" y="3148013"/>
            <a:ext cx="4953000" cy="5005387"/>
          </a:xfrm>
        </p:spPr>
        <p:txBody>
          <a:bodyPr anchor="t"/>
          <a:lstStyle/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 b="1" smtClean="0"/>
              <a:t>abbiamo  visto   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sz="3200" b="1" smtClean="0"/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 b="1" smtClean="0"/>
              <a:t>reperti storici  come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sz="3200" b="1" smtClean="0"/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 b="1" smtClean="0"/>
              <a:t>  la  prima 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sz="3200" b="1" smtClean="0"/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 b="1" smtClean="0"/>
              <a:t>macchina  fotografica 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sz="3200" b="1" smtClean="0"/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 b="1" smtClean="0"/>
              <a:t>subacquea 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sz="3200" b="1" smtClean="0"/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 b="1" smtClean="0"/>
              <a:t> e  la  prima bussola</a:t>
            </a: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3">
            <a:lum bright="30000" contrast="18000"/>
          </a:blip>
          <a:srcRect/>
          <a:stretch>
            <a:fillRect/>
          </a:stretch>
        </p:blipFill>
        <p:spPr bwMode="auto">
          <a:xfrm>
            <a:off x="6808788" y="152400"/>
            <a:ext cx="61960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discarica2_big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433388" y="1300163"/>
            <a:ext cx="12138025" cy="7880350"/>
          </a:xfrm>
          <a:prstGeom prst="rect">
            <a:avLst/>
          </a:prstGeom>
          <a:noFill/>
          <a:ln w="635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37890" name="WordArt 7"/>
          <p:cNvSpPr>
            <a:spLocks noChangeArrowheads="1" noChangeShapeType="1" noTextEdit="1"/>
          </p:cNvSpPr>
          <p:nvPr/>
        </p:nvSpPr>
        <p:spPr bwMode="auto">
          <a:xfrm>
            <a:off x="1843088" y="150813"/>
            <a:ext cx="9428162" cy="608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rifiuti / Rd</a:t>
            </a:r>
          </a:p>
        </p:txBody>
      </p:sp>
      <p:sp>
        <p:nvSpPr>
          <p:cNvPr id="37891" name="WordArt 8"/>
          <p:cNvSpPr>
            <a:spLocks noChangeArrowheads="1" noChangeShapeType="1" noTextEdit="1"/>
          </p:cNvSpPr>
          <p:nvPr/>
        </p:nvSpPr>
        <p:spPr bwMode="auto">
          <a:xfrm>
            <a:off x="650875" y="2384425"/>
            <a:ext cx="4008438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obiettivo:</a:t>
            </a:r>
          </a:p>
        </p:txBody>
      </p:sp>
      <p:sp>
        <p:nvSpPr>
          <p:cNvPr id="37892" name="WordArt 9"/>
          <p:cNvSpPr>
            <a:spLocks noChangeArrowheads="1" noChangeShapeType="1" noTextEdit="1"/>
          </p:cNvSpPr>
          <p:nvPr/>
        </p:nvSpPr>
        <p:spPr bwMode="auto">
          <a:xfrm>
            <a:off x="5310188" y="2384425"/>
            <a:ext cx="7043737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approfondire le conoscenze</a:t>
            </a:r>
          </a:p>
        </p:txBody>
      </p:sp>
      <p:sp>
        <p:nvSpPr>
          <p:cNvPr id="37893" name="WordArt 10"/>
          <p:cNvSpPr>
            <a:spLocks noChangeArrowheads="1" noChangeShapeType="1" noTextEdit="1"/>
          </p:cNvSpPr>
          <p:nvPr/>
        </p:nvSpPr>
        <p:spPr bwMode="auto">
          <a:xfrm>
            <a:off x="5310188" y="3359150"/>
            <a:ext cx="7043737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per MIGLIORARE la QUALITA'</a:t>
            </a:r>
          </a:p>
        </p:txBody>
      </p:sp>
      <p:sp>
        <p:nvSpPr>
          <p:cNvPr id="37894" name="WordArt 11"/>
          <p:cNvSpPr>
            <a:spLocks noChangeArrowheads="1" noChangeShapeType="1" noTextEdit="1"/>
          </p:cNvSpPr>
          <p:nvPr/>
        </p:nvSpPr>
        <p:spPr bwMode="auto">
          <a:xfrm>
            <a:off x="650875" y="5894388"/>
            <a:ext cx="4008438" cy="608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azioni:</a:t>
            </a:r>
          </a:p>
        </p:txBody>
      </p:sp>
      <p:sp>
        <p:nvSpPr>
          <p:cNvPr id="37895" name="WordArt 12"/>
          <p:cNvSpPr>
            <a:spLocks noChangeArrowheads="1" noChangeShapeType="1" noTextEdit="1"/>
          </p:cNvSpPr>
          <p:nvPr/>
        </p:nvSpPr>
        <p:spPr bwMode="auto">
          <a:xfrm>
            <a:off x="5310188" y="6111875"/>
            <a:ext cx="7043737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incontri con operatori</a:t>
            </a:r>
          </a:p>
        </p:txBody>
      </p:sp>
      <p:sp>
        <p:nvSpPr>
          <p:cNvPr id="37896" name="WordArt 13"/>
          <p:cNvSpPr>
            <a:spLocks noChangeArrowheads="1" noChangeShapeType="1" noTextEdit="1"/>
          </p:cNvSpPr>
          <p:nvPr/>
        </p:nvSpPr>
        <p:spPr bwMode="auto">
          <a:xfrm>
            <a:off x="5310188" y="7086600"/>
            <a:ext cx="7043737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visita dei luoghi</a:t>
            </a:r>
          </a:p>
        </p:txBody>
      </p:sp>
      <p:sp>
        <p:nvSpPr>
          <p:cNvPr id="37897" name="WordArt 14"/>
          <p:cNvSpPr>
            <a:spLocks noChangeArrowheads="1" noChangeShapeType="1" noTextEdit="1"/>
          </p:cNvSpPr>
          <p:nvPr/>
        </p:nvSpPr>
        <p:spPr bwMode="auto">
          <a:xfrm>
            <a:off x="5310188" y="5094288"/>
            <a:ext cx="7043737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ricerche su siti specifici </a:t>
            </a:r>
          </a:p>
        </p:txBody>
      </p:sp>
      <p:sp>
        <p:nvSpPr>
          <p:cNvPr id="37898" name="WordArt 15"/>
          <p:cNvSpPr>
            <a:spLocks noChangeArrowheads="1" noChangeShapeType="1" noTextEdit="1"/>
          </p:cNvSpPr>
          <p:nvPr/>
        </p:nvSpPr>
        <p:spPr bwMode="auto">
          <a:xfrm>
            <a:off x="5094288" y="8062913"/>
            <a:ext cx="7043737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 buone pratiche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j0301076"/>
          <p:cNvPicPr>
            <a:picLocks noChangeAspect="1" noChangeArrowheads="1"/>
          </p:cNvPicPr>
          <p:nvPr/>
        </p:nvPicPr>
        <p:blipFill>
          <a:blip r:embed="rId2"/>
          <a:srcRect l="69095" t="57283" r="4527" b="16536"/>
          <a:stretch>
            <a:fillRect/>
          </a:stretch>
        </p:blipFill>
        <p:spPr bwMode="auto">
          <a:xfrm>
            <a:off x="7624763" y="4335463"/>
            <a:ext cx="5054600" cy="5013325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38914" name="Line 19"/>
          <p:cNvSpPr>
            <a:spLocks noChangeShapeType="1"/>
          </p:cNvSpPr>
          <p:nvPr/>
        </p:nvSpPr>
        <p:spPr bwMode="auto">
          <a:xfrm flipH="1" flipV="1">
            <a:off x="1733550" y="3468688"/>
            <a:ext cx="0" cy="2166937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8915" name="Line 25"/>
          <p:cNvSpPr>
            <a:spLocks noChangeShapeType="1"/>
          </p:cNvSpPr>
          <p:nvPr/>
        </p:nvSpPr>
        <p:spPr bwMode="auto">
          <a:xfrm flipV="1">
            <a:off x="2901950" y="2600325"/>
            <a:ext cx="717550" cy="0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8916" name="Line 53"/>
          <p:cNvSpPr>
            <a:spLocks noChangeShapeType="1"/>
          </p:cNvSpPr>
          <p:nvPr/>
        </p:nvSpPr>
        <p:spPr bwMode="auto">
          <a:xfrm flipV="1">
            <a:off x="6176963" y="2600325"/>
            <a:ext cx="717550" cy="0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8917" name="Rectangle 59"/>
          <p:cNvSpPr>
            <a:spLocks noChangeArrowheads="1"/>
          </p:cNvSpPr>
          <p:nvPr/>
        </p:nvSpPr>
        <p:spPr bwMode="auto">
          <a:xfrm>
            <a:off x="3714750" y="6415088"/>
            <a:ext cx="2562225" cy="9207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800" b="1">
                <a:solidFill>
                  <a:schemeClr val="tx1"/>
                </a:solidFill>
              </a:rPr>
              <a:t>Materie</a:t>
            </a:r>
            <a:r>
              <a:rPr lang="it-IT" sz="2800" b="1">
                <a:solidFill>
                  <a:schemeClr val="bg1"/>
                </a:solidFill>
              </a:rPr>
              <a:t> </a:t>
            </a:r>
            <a:r>
              <a:rPr lang="it-IT" sz="2800" b="1">
                <a:solidFill>
                  <a:schemeClr val="tx1"/>
                </a:solidFill>
              </a:rPr>
              <a:t>prime</a:t>
            </a:r>
          </a:p>
        </p:txBody>
      </p:sp>
      <p:sp>
        <p:nvSpPr>
          <p:cNvPr id="38918" name="Rectangle 64"/>
          <p:cNvSpPr>
            <a:spLocks noChangeArrowheads="1"/>
          </p:cNvSpPr>
          <p:nvPr/>
        </p:nvSpPr>
        <p:spPr bwMode="auto">
          <a:xfrm>
            <a:off x="541338" y="6415088"/>
            <a:ext cx="2251075" cy="920750"/>
          </a:xfrm>
          <a:prstGeom prst="rect">
            <a:avLst/>
          </a:prstGeom>
          <a:solidFill>
            <a:srgbClr val="8585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800" b="1">
                <a:solidFill>
                  <a:schemeClr val="tx1"/>
                </a:solidFill>
              </a:rPr>
              <a:t>Materiali</a:t>
            </a:r>
          </a:p>
        </p:txBody>
      </p:sp>
      <p:sp>
        <p:nvSpPr>
          <p:cNvPr id="38919" name="Rectangle 65"/>
          <p:cNvSpPr>
            <a:spLocks noChangeArrowheads="1"/>
          </p:cNvSpPr>
          <p:nvPr/>
        </p:nvSpPr>
        <p:spPr bwMode="auto">
          <a:xfrm>
            <a:off x="541338" y="2058988"/>
            <a:ext cx="2251075" cy="9207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800" b="1">
                <a:solidFill>
                  <a:schemeClr val="tx1"/>
                </a:solidFill>
              </a:rPr>
              <a:t>Oggetti</a:t>
            </a:r>
          </a:p>
        </p:txBody>
      </p:sp>
      <p:sp>
        <p:nvSpPr>
          <p:cNvPr id="38920" name="Rectangle 66"/>
          <p:cNvSpPr>
            <a:spLocks noChangeArrowheads="1"/>
          </p:cNvSpPr>
          <p:nvPr/>
        </p:nvSpPr>
        <p:spPr bwMode="auto">
          <a:xfrm>
            <a:off x="3721100" y="2089150"/>
            <a:ext cx="2251075" cy="92075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800" b="1">
                <a:solidFill>
                  <a:schemeClr val="tx1"/>
                </a:solidFill>
              </a:rPr>
              <a:t>PrestazionI</a:t>
            </a:r>
          </a:p>
        </p:txBody>
      </p:sp>
      <p:sp>
        <p:nvSpPr>
          <p:cNvPr id="38921" name="Rectangle 67"/>
          <p:cNvSpPr>
            <a:spLocks noChangeArrowheads="1"/>
          </p:cNvSpPr>
          <p:nvPr/>
        </p:nvSpPr>
        <p:spPr bwMode="auto">
          <a:xfrm>
            <a:off x="7204075" y="2089150"/>
            <a:ext cx="2251075" cy="920750"/>
          </a:xfrm>
          <a:prstGeom prst="rect">
            <a:avLst/>
          </a:prstGeom>
          <a:solidFill>
            <a:srgbClr val="996633">
              <a:alpha val="61176"/>
            </a:srgbClr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800" b="1">
                <a:solidFill>
                  <a:schemeClr val="tx1"/>
                </a:solidFill>
              </a:rPr>
              <a:t>Rifiuti</a:t>
            </a:r>
          </a:p>
        </p:txBody>
      </p:sp>
      <p:sp>
        <p:nvSpPr>
          <p:cNvPr id="38922" name="Line 68"/>
          <p:cNvSpPr>
            <a:spLocks noChangeShapeType="1"/>
          </p:cNvSpPr>
          <p:nvPr/>
        </p:nvSpPr>
        <p:spPr bwMode="auto">
          <a:xfrm flipH="1" flipV="1">
            <a:off x="2897188" y="6926263"/>
            <a:ext cx="715962" cy="0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8923" name="Line 73"/>
          <p:cNvSpPr>
            <a:spLocks noChangeShapeType="1"/>
          </p:cNvSpPr>
          <p:nvPr/>
        </p:nvSpPr>
        <p:spPr bwMode="auto">
          <a:xfrm flipH="1" flipV="1">
            <a:off x="6378575" y="6926263"/>
            <a:ext cx="1208088" cy="9525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8924" name="Rectangle 74"/>
          <p:cNvSpPr>
            <a:spLocks noChangeArrowheads="1"/>
          </p:cNvSpPr>
          <p:nvPr/>
        </p:nvSpPr>
        <p:spPr bwMode="auto">
          <a:xfrm>
            <a:off x="10404475" y="1292225"/>
            <a:ext cx="2166938" cy="24923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137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8925" name="Line 75"/>
          <p:cNvSpPr>
            <a:spLocks noChangeShapeType="1"/>
          </p:cNvSpPr>
          <p:nvPr/>
        </p:nvSpPr>
        <p:spPr bwMode="auto">
          <a:xfrm flipV="1">
            <a:off x="9555163" y="2600325"/>
            <a:ext cx="717550" cy="0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07975"/>
            <a:ext cx="13004800" cy="64928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1300163">
              <a:defRPr/>
            </a:pPr>
            <a:r>
              <a:rPr lang="it-IT" sz="3400" b="1" dirty="0">
                <a:solidFill>
                  <a:schemeClr val="bg2">
                    <a:lumMod val="75000"/>
                  </a:schemeClr>
                </a:solidFill>
              </a:rPr>
              <a:t>IL      PROBLEMA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68"/>
          <p:cNvSpPr>
            <a:spLocks noChangeArrowheads="1"/>
          </p:cNvSpPr>
          <p:nvPr/>
        </p:nvSpPr>
        <p:spPr bwMode="auto">
          <a:xfrm>
            <a:off x="10431463" y="6543675"/>
            <a:ext cx="2355850" cy="819150"/>
          </a:xfrm>
          <a:prstGeom prst="rect">
            <a:avLst/>
          </a:prstGeom>
          <a:solidFill>
            <a:srgbClr val="FF6600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39938" name="Rectangle 25"/>
          <p:cNvSpPr>
            <a:spLocks noChangeArrowheads="1"/>
          </p:cNvSpPr>
          <p:nvPr/>
        </p:nvSpPr>
        <p:spPr bwMode="auto">
          <a:xfrm>
            <a:off x="541338" y="6181725"/>
            <a:ext cx="2149475" cy="27638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endParaRPr lang="it-IT" sz="2000" b="1">
              <a:solidFill>
                <a:schemeClr val="tx1"/>
              </a:solidFill>
            </a:endParaRPr>
          </a:p>
        </p:txBody>
      </p:sp>
      <p:pic>
        <p:nvPicPr>
          <p:cNvPr id="39939" name="Picture 10" descr="j0301076"/>
          <p:cNvPicPr>
            <a:picLocks noChangeAspect="1" noChangeArrowheads="1"/>
          </p:cNvPicPr>
          <p:nvPr/>
        </p:nvPicPr>
        <p:blipFill>
          <a:blip r:embed="rId2"/>
          <a:srcRect l="69124" t="57201" r="4541" b="16470"/>
          <a:stretch>
            <a:fillRect/>
          </a:stretch>
        </p:blipFill>
        <p:spPr bwMode="auto">
          <a:xfrm>
            <a:off x="4768850" y="5135563"/>
            <a:ext cx="4252913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12"/>
          <p:cNvSpPr>
            <a:spLocks noChangeArrowheads="1"/>
          </p:cNvSpPr>
          <p:nvPr/>
        </p:nvSpPr>
        <p:spPr bwMode="auto">
          <a:xfrm>
            <a:off x="3033713" y="8607425"/>
            <a:ext cx="1741487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FF6600"/>
                </a:solidFill>
              </a:rPr>
              <a:t>energia</a:t>
            </a:r>
          </a:p>
        </p:txBody>
      </p:sp>
      <p:sp>
        <p:nvSpPr>
          <p:cNvPr id="39941" name="Rectangle 17"/>
          <p:cNvSpPr>
            <a:spLocks noChangeArrowheads="1"/>
          </p:cNvSpPr>
          <p:nvPr/>
        </p:nvSpPr>
        <p:spPr bwMode="auto">
          <a:xfrm>
            <a:off x="744538" y="7718425"/>
            <a:ext cx="1741487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petrolio</a:t>
            </a:r>
          </a:p>
        </p:txBody>
      </p:sp>
      <p:sp>
        <p:nvSpPr>
          <p:cNvPr id="39942" name="Rectangle 18"/>
          <p:cNvSpPr>
            <a:spLocks noChangeArrowheads="1"/>
          </p:cNvSpPr>
          <p:nvPr/>
        </p:nvSpPr>
        <p:spPr bwMode="auto">
          <a:xfrm>
            <a:off x="744538" y="8332788"/>
            <a:ext cx="1741487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sabbia</a:t>
            </a:r>
          </a:p>
        </p:txBody>
      </p:sp>
      <p:sp>
        <p:nvSpPr>
          <p:cNvPr id="39943" name="Rectangle 19"/>
          <p:cNvSpPr>
            <a:spLocks noChangeArrowheads="1"/>
          </p:cNvSpPr>
          <p:nvPr/>
        </p:nvSpPr>
        <p:spPr bwMode="auto">
          <a:xfrm>
            <a:off x="744538" y="6491288"/>
            <a:ext cx="1741487" cy="407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minerali </a:t>
            </a:r>
          </a:p>
        </p:txBody>
      </p:sp>
      <p:sp>
        <p:nvSpPr>
          <p:cNvPr id="39944" name="Rectangle 20"/>
          <p:cNvSpPr>
            <a:spLocks noChangeArrowheads="1"/>
          </p:cNvSpPr>
          <p:nvPr/>
        </p:nvSpPr>
        <p:spPr bwMode="auto">
          <a:xfrm>
            <a:off x="744538" y="7105650"/>
            <a:ext cx="1741487" cy="407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alberi</a:t>
            </a:r>
          </a:p>
        </p:txBody>
      </p:sp>
      <p:sp>
        <p:nvSpPr>
          <p:cNvPr id="39945" name="Line 22"/>
          <p:cNvSpPr>
            <a:spLocks noChangeShapeType="1"/>
          </p:cNvSpPr>
          <p:nvPr/>
        </p:nvSpPr>
        <p:spPr bwMode="auto">
          <a:xfrm flipV="1">
            <a:off x="1625600" y="4702175"/>
            <a:ext cx="0" cy="1355725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46" name="Rectangle 11"/>
          <p:cNvSpPr>
            <a:spLocks noChangeArrowheads="1"/>
          </p:cNvSpPr>
          <p:nvPr/>
        </p:nvSpPr>
        <p:spPr bwMode="auto">
          <a:xfrm>
            <a:off x="3033713" y="7721600"/>
            <a:ext cx="1741487" cy="407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chemeClr val="bg2"/>
                </a:solidFill>
              </a:rPr>
              <a:t>materia </a:t>
            </a:r>
          </a:p>
        </p:txBody>
      </p:sp>
      <p:sp>
        <p:nvSpPr>
          <p:cNvPr id="39947" name="Rectangle 26"/>
          <p:cNvSpPr>
            <a:spLocks noChangeArrowheads="1"/>
          </p:cNvSpPr>
          <p:nvPr/>
        </p:nvSpPr>
        <p:spPr bwMode="auto">
          <a:xfrm>
            <a:off x="433388" y="1127125"/>
            <a:ext cx="2149475" cy="32242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39948" name="Rectangle 27"/>
          <p:cNvSpPr>
            <a:spLocks noChangeArrowheads="1"/>
          </p:cNvSpPr>
          <p:nvPr/>
        </p:nvSpPr>
        <p:spPr bwMode="auto">
          <a:xfrm>
            <a:off x="636588" y="3176588"/>
            <a:ext cx="1741487" cy="407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plastica</a:t>
            </a:r>
          </a:p>
        </p:txBody>
      </p:sp>
      <p:sp>
        <p:nvSpPr>
          <p:cNvPr id="39949" name="Rectangle 28"/>
          <p:cNvSpPr>
            <a:spLocks noChangeArrowheads="1"/>
          </p:cNvSpPr>
          <p:nvPr/>
        </p:nvSpPr>
        <p:spPr bwMode="auto">
          <a:xfrm>
            <a:off x="636588" y="3790950"/>
            <a:ext cx="1741487" cy="407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vetro</a:t>
            </a:r>
          </a:p>
        </p:txBody>
      </p:sp>
      <p:sp>
        <p:nvSpPr>
          <p:cNvPr id="39950" name="Rectangle 29"/>
          <p:cNvSpPr>
            <a:spLocks noChangeArrowheads="1"/>
          </p:cNvSpPr>
          <p:nvPr/>
        </p:nvSpPr>
        <p:spPr bwMode="auto">
          <a:xfrm>
            <a:off x="636588" y="1331913"/>
            <a:ext cx="1741487" cy="407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metalli</a:t>
            </a:r>
          </a:p>
        </p:txBody>
      </p:sp>
      <p:sp>
        <p:nvSpPr>
          <p:cNvPr id="39951" name="Rectangle 30"/>
          <p:cNvSpPr>
            <a:spLocks noChangeArrowheads="1"/>
          </p:cNvSpPr>
          <p:nvPr/>
        </p:nvSpPr>
        <p:spPr bwMode="auto">
          <a:xfrm>
            <a:off x="636588" y="1946275"/>
            <a:ext cx="1741487" cy="407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legno</a:t>
            </a:r>
          </a:p>
        </p:txBody>
      </p:sp>
      <p:sp>
        <p:nvSpPr>
          <p:cNvPr id="39952" name="Rectangle 31"/>
          <p:cNvSpPr>
            <a:spLocks noChangeArrowheads="1"/>
          </p:cNvSpPr>
          <p:nvPr/>
        </p:nvSpPr>
        <p:spPr bwMode="auto">
          <a:xfrm>
            <a:off x="636588" y="2562225"/>
            <a:ext cx="1741487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carta</a:t>
            </a:r>
          </a:p>
        </p:txBody>
      </p:sp>
      <p:sp>
        <p:nvSpPr>
          <p:cNvPr id="39953" name="Rectangle 32"/>
          <p:cNvSpPr>
            <a:spLocks noChangeArrowheads="1"/>
          </p:cNvSpPr>
          <p:nvPr/>
        </p:nvSpPr>
        <p:spPr bwMode="auto">
          <a:xfrm>
            <a:off x="3429000" y="1128713"/>
            <a:ext cx="2149475" cy="32242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39954" name="Line 33"/>
          <p:cNvSpPr>
            <a:spLocks noChangeShapeType="1"/>
          </p:cNvSpPr>
          <p:nvPr/>
        </p:nvSpPr>
        <p:spPr bwMode="auto">
          <a:xfrm flipV="1">
            <a:off x="2508250" y="2768600"/>
            <a:ext cx="920750" cy="0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55" name="Rectangle 35"/>
          <p:cNvSpPr>
            <a:spLocks noChangeArrowheads="1"/>
          </p:cNvSpPr>
          <p:nvPr/>
        </p:nvSpPr>
        <p:spPr bwMode="auto">
          <a:xfrm>
            <a:off x="3632200" y="3178175"/>
            <a:ext cx="1741488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flaconi</a:t>
            </a:r>
          </a:p>
        </p:txBody>
      </p:sp>
      <p:sp>
        <p:nvSpPr>
          <p:cNvPr id="39956" name="Rectangle 36"/>
          <p:cNvSpPr>
            <a:spLocks noChangeArrowheads="1"/>
          </p:cNvSpPr>
          <p:nvPr/>
        </p:nvSpPr>
        <p:spPr bwMode="auto">
          <a:xfrm>
            <a:off x="3635375" y="3790950"/>
            <a:ext cx="1739900" cy="407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bottiglie</a:t>
            </a:r>
          </a:p>
        </p:txBody>
      </p:sp>
      <p:sp>
        <p:nvSpPr>
          <p:cNvPr id="39957" name="Rectangle 37"/>
          <p:cNvSpPr>
            <a:spLocks noChangeArrowheads="1"/>
          </p:cNvSpPr>
          <p:nvPr/>
        </p:nvSpPr>
        <p:spPr bwMode="auto">
          <a:xfrm>
            <a:off x="3632200" y="1333500"/>
            <a:ext cx="1741488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lattine</a:t>
            </a:r>
          </a:p>
        </p:txBody>
      </p:sp>
      <p:sp>
        <p:nvSpPr>
          <p:cNvPr id="39958" name="Rectangle 38"/>
          <p:cNvSpPr>
            <a:spLocks noChangeArrowheads="1"/>
          </p:cNvSpPr>
          <p:nvPr/>
        </p:nvSpPr>
        <p:spPr bwMode="auto">
          <a:xfrm>
            <a:off x="3632200" y="1947863"/>
            <a:ext cx="1741488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fusti</a:t>
            </a:r>
          </a:p>
        </p:txBody>
      </p:sp>
      <p:sp>
        <p:nvSpPr>
          <p:cNvPr id="39959" name="Rectangle 39"/>
          <p:cNvSpPr>
            <a:spLocks noChangeArrowheads="1"/>
          </p:cNvSpPr>
          <p:nvPr/>
        </p:nvSpPr>
        <p:spPr bwMode="auto">
          <a:xfrm>
            <a:off x="3632200" y="2565400"/>
            <a:ext cx="1741488" cy="407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scatole</a:t>
            </a:r>
          </a:p>
        </p:txBody>
      </p:sp>
      <p:sp>
        <p:nvSpPr>
          <p:cNvPr id="39960" name="Line 40"/>
          <p:cNvSpPr>
            <a:spLocks noChangeShapeType="1"/>
          </p:cNvSpPr>
          <p:nvPr/>
        </p:nvSpPr>
        <p:spPr bwMode="auto">
          <a:xfrm flipV="1">
            <a:off x="5476875" y="2768600"/>
            <a:ext cx="719138" cy="0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61" name="Rectangle 41"/>
          <p:cNvSpPr>
            <a:spLocks noChangeArrowheads="1"/>
          </p:cNvSpPr>
          <p:nvPr/>
        </p:nvSpPr>
        <p:spPr bwMode="auto">
          <a:xfrm>
            <a:off x="6303963" y="1128713"/>
            <a:ext cx="2149475" cy="3224212"/>
          </a:xfrm>
          <a:prstGeom prst="rect">
            <a:avLst/>
          </a:prstGeom>
          <a:solidFill>
            <a:srgbClr val="800080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39962" name="Rectangle 42"/>
          <p:cNvSpPr>
            <a:spLocks noChangeArrowheads="1"/>
          </p:cNvSpPr>
          <p:nvPr/>
        </p:nvSpPr>
        <p:spPr bwMode="auto">
          <a:xfrm>
            <a:off x="6508750" y="3790950"/>
            <a:ext cx="1741488" cy="407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mensa</a:t>
            </a:r>
          </a:p>
        </p:txBody>
      </p:sp>
      <p:sp>
        <p:nvSpPr>
          <p:cNvPr id="39963" name="Rectangle 43"/>
          <p:cNvSpPr>
            <a:spLocks noChangeArrowheads="1"/>
          </p:cNvSpPr>
          <p:nvPr/>
        </p:nvSpPr>
        <p:spPr bwMode="auto">
          <a:xfrm>
            <a:off x="6508750" y="1333500"/>
            <a:ext cx="1741488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casa</a:t>
            </a:r>
          </a:p>
        </p:txBody>
      </p:sp>
      <p:sp>
        <p:nvSpPr>
          <p:cNvPr id="39964" name="Rectangle 44"/>
          <p:cNvSpPr>
            <a:spLocks noChangeArrowheads="1"/>
          </p:cNvSpPr>
          <p:nvPr/>
        </p:nvSpPr>
        <p:spPr bwMode="auto">
          <a:xfrm>
            <a:off x="6508750" y="1947863"/>
            <a:ext cx="1741488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scuola</a:t>
            </a:r>
          </a:p>
        </p:txBody>
      </p:sp>
      <p:sp>
        <p:nvSpPr>
          <p:cNvPr id="39965" name="Rectangle 45"/>
          <p:cNvSpPr>
            <a:spLocks noChangeArrowheads="1"/>
          </p:cNvSpPr>
          <p:nvPr/>
        </p:nvSpPr>
        <p:spPr bwMode="auto">
          <a:xfrm>
            <a:off x="6508750" y="2565400"/>
            <a:ext cx="1741488" cy="407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bar</a:t>
            </a:r>
          </a:p>
        </p:txBody>
      </p:sp>
      <p:sp>
        <p:nvSpPr>
          <p:cNvPr id="39966" name="Rectangle 46"/>
          <p:cNvSpPr>
            <a:spLocks noChangeArrowheads="1"/>
          </p:cNvSpPr>
          <p:nvPr/>
        </p:nvSpPr>
        <p:spPr bwMode="auto">
          <a:xfrm>
            <a:off x="6508750" y="3178175"/>
            <a:ext cx="1741488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ufficio</a:t>
            </a:r>
          </a:p>
        </p:txBody>
      </p:sp>
      <p:sp>
        <p:nvSpPr>
          <p:cNvPr id="39967" name="Line 47"/>
          <p:cNvSpPr>
            <a:spLocks noChangeShapeType="1"/>
          </p:cNvSpPr>
          <p:nvPr/>
        </p:nvSpPr>
        <p:spPr bwMode="auto">
          <a:xfrm flipV="1">
            <a:off x="9796463" y="1235075"/>
            <a:ext cx="715962" cy="0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68" name="Rectangle 48"/>
          <p:cNvSpPr>
            <a:spLocks noChangeArrowheads="1"/>
          </p:cNvSpPr>
          <p:nvPr/>
        </p:nvSpPr>
        <p:spPr bwMode="auto">
          <a:xfrm>
            <a:off x="10529888" y="801688"/>
            <a:ext cx="2149475" cy="819150"/>
          </a:xfrm>
          <a:prstGeom prst="rect">
            <a:avLst/>
          </a:prstGeom>
          <a:solidFill>
            <a:srgbClr val="9933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39969" name="Rectangle 49"/>
          <p:cNvSpPr>
            <a:spLocks noChangeArrowheads="1"/>
          </p:cNvSpPr>
          <p:nvPr/>
        </p:nvSpPr>
        <p:spPr bwMode="auto">
          <a:xfrm>
            <a:off x="10736263" y="1006475"/>
            <a:ext cx="1739900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discarica</a:t>
            </a:r>
          </a:p>
        </p:txBody>
      </p:sp>
      <p:sp>
        <p:nvSpPr>
          <p:cNvPr id="39970" name="Line 50"/>
          <p:cNvSpPr>
            <a:spLocks noChangeShapeType="1"/>
          </p:cNvSpPr>
          <p:nvPr/>
        </p:nvSpPr>
        <p:spPr bwMode="auto">
          <a:xfrm>
            <a:off x="9790113" y="4702175"/>
            <a:ext cx="614362" cy="0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71" name="Rectangle 51"/>
          <p:cNvSpPr>
            <a:spLocks noChangeArrowheads="1"/>
          </p:cNvSpPr>
          <p:nvPr/>
        </p:nvSpPr>
        <p:spPr bwMode="auto">
          <a:xfrm>
            <a:off x="10431463" y="4289425"/>
            <a:ext cx="2355850" cy="1331913"/>
          </a:xfrm>
          <a:prstGeom prst="rect">
            <a:avLst/>
          </a:prstGeom>
          <a:solidFill>
            <a:srgbClr val="FF9900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39972" name="Rectangle 53"/>
          <p:cNvSpPr>
            <a:spLocks noChangeArrowheads="1"/>
          </p:cNvSpPr>
          <p:nvPr/>
        </p:nvSpPr>
        <p:spPr bwMode="auto">
          <a:xfrm>
            <a:off x="10636250" y="4903788"/>
            <a:ext cx="1944688" cy="407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chemeClr val="bg2"/>
                </a:solidFill>
              </a:rPr>
              <a:t>differenziata</a:t>
            </a:r>
          </a:p>
        </p:txBody>
      </p:sp>
      <p:sp>
        <p:nvSpPr>
          <p:cNvPr id="39973" name="Rectangle 54"/>
          <p:cNvSpPr>
            <a:spLocks noChangeArrowheads="1"/>
          </p:cNvSpPr>
          <p:nvPr/>
        </p:nvSpPr>
        <p:spPr bwMode="auto">
          <a:xfrm>
            <a:off x="10636250" y="4495800"/>
            <a:ext cx="1944688" cy="407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chemeClr val="bg2"/>
                </a:solidFill>
              </a:rPr>
              <a:t>raccolta</a:t>
            </a:r>
          </a:p>
        </p:txBody>
      </p:sp>
      <p:sp>
        <p:nvSpPr>
          <p:cNvPr id="39974" name="Rectangle 55"/>
          <p:cNvSpPr>
            <a:spLocks noChangeArrowheads="1"/>
          </p:cNvSpPr>
          <p:nvPr/>
        </p:nvSpPr>
        <p:spPr bwMode="auto">
          <a:xfrm>
            <a:off x="8555038" y="8437563"/>
            <a:ext cx="1739900" cy="407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FF6600"/>
                </a:solidFill>
              </a:rPr>
              <a:t>energia</a:t>
            </a:r>
          </a:p>
        </p:txBody>
      </p:sp>
      <p:sp>
        <p:nvSpPr>
          <p:cNvPr id="39975" name="Rectangle 56"/>
          <p:cNvSpPr>
            <a:spLocks noChangeArrowheads="1"/>
          </p:cNvSpPr>
          <p:nvPr/>
        </p:nvSpPr>
        <p:spPr bwMode="auto">
          <a:xfrm>
            <a:off x="8555038" y="7926388"/>
            <a:ext cx="1739900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chemeClr val="bg2"/>
                </a:solidFill>
              </a:rPr>
              <a:t>materia</a:t>
            </a:r>
            <a:r>
              <a:rPr lang="it-IT" sz="2600" b="1">
                <a:solidFill>
                  <a:srgbClr val="666699"/>
                </a:solidFill>
              </a:rPr>
              <a:t> </a:t>
            </a:r>
          </a:p>
        </p:txBody>
      </p:sp>
      <p:sp>
        <p:nvSpPr>
          <p:cNvPr id="39976" name="Rectangle 67"/>
          <p:cNvSpPr>
            <a:spLocks noChangeArrowheads="1"/>
          </p:cNvSpPr>
          <p:nvPr/>
        </p:nvSpPr>
        <p:spPr bwMode="auto">
          <a:xfrm>
            <a:off x="10737850" y="6748463"/>
            <a:ext cx="1741488" cy="407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chemeClr val="bg2"/>
                </a:solidFill>
              </a:rPr>
              <a:t>riciclo</a:t>
            </a:r>
          </a:p>
        </p:txBody>
      </p:sp>
      <p:sp>
        <p:nvSpPr>
          <p:cNvPr id="39977" name="Line 69"/>
          <p:cNvSpPr>
            <a:spLocks noChangeShapeType="1"/>
          </p:cNvSpPr>
          <p:nvPr/>
        </p:nvSpPr>
        <p:spPr bwMode="auto">
          <a:xfrm>
            <a:off x="11557000" y="5519738"/>
            <a:ext cx="0" cy="1023937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78" name="Line 70"/>
          <p:cNvSpPr>
            <a:spLocks noChangeShapeType="1"/>
          </p:cNvSpPr>
          <p:nvPr/>
        </p:nvSpPr>
        <p:spPr bwMode="auto">
          <a:xfrm>
            <a:off x="11417300" y="7466013"/>
            <a:ext cx="0" cy="819150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79" name="Line 71"/>
          <p:cNvSpPr>
            <a:spLocks noChangeShapeType="1"/>
          </p:cNvSpPr>
          <p:nvPr/>
        </p:nvSpPr>
        <p:spPr bwMode="auto">
          <a:xfrm flipH="1" flipV="1">
            <a:off x="10394950" y="8386763"/>
            <a:ext cx="920750" cy="0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80" name="Rectangle 74"/>
          <p:cNvSpPr>
            <a:spLocks noChangeArrowheads="1"/>
          </p:cNvSpPr>
          <p:nvPr/>
        </p:nvSpPr>
        <p:spPr bwMode="auto">
          <a:xfrm rot="5400000">
            <a:off x="10075863" y="1773238"/>
            <a:ext cx="1082675" cy="2390775"/>
          </a:xfrm>
          <a:prstGeom prst="rect">
            <a:avLst/>
          </a:prstGeom>
          <a:solidFill>
            <a:srgbClr val="FF9999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39981" name="Rectangle 76"/>
          <p:cNvSpPr>
            <a:spLocks noChangeArrowheads="1"/>
          </p:cNvSpPr>
          <p:nvPr/>
        </p:nvSpPr>
        <p:spPr bwMode="auto">
          <a:xfrm>
            <a:off x="9550400" y="2544763"/>
            <a:ext cx="2009775" cy="760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2600" b="1">
                <a:solidFill>
                  <a:srgbClr val="666699"/>
                </a:solidFill>
              </a:rPr>
              <a:t>rifiuti</a:t>
            </a:r>
          </a:p>
        </p:txBody>
      </p:sp>
      <p:sp>
        <p:nvSpPr>
          <p:cNvPr id="39982" name="Line 77"/>
          <p:cNvSpPr>
            <a:spLocks noChangeShapeType="1"/>
          </p:cNvSpPr>
          <p:nvPr/>
        </p:nvSpPr>
        <p:spPr bwMode="auto">
          <a:xfrm flipV="1">
            <a:off x="8493125" y="2968625"/>
            <a:ext cx="719138" cy="0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83" name="Line 78"/>
          <p:cNvSpPr>
            <a:spLocks noChangeShapeType="1"/>
          </p:cNvSpPr>
          <p:nvPr/>
        </p:nvSpPr>
        <p:spPr bwMode="auto">
          <a:xfrm flipH="1">
            <a:off x="9645650" y="1235075"/>
            <a:ext cx="0" cy="1228725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84" name="Line 79"/>
          <p:cNvSpPr>
            <a:spLocks noChangeShapeType="1"/>
          </p:cNvSpPr>
          <p:nvPr/>
        </p:nvSpPr>
        <p:spPr bwMode="auto">
          <a:xfrm>
            <a:off x="9645650" y="3571875"/>
            <a:ext cx="0" cy="1084263"/>
          </a:xfrm>
          <a:prstGeom prst="line">
            <a:avLst/>
          </a:prstGeom>
          <a:noFill/>
          <a:ln w="889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85" name="Line 71"/>
          <p:cNvSpPr>
            <a:spLocks noChangeShapeType="1"/>
          </p:cNvSpPr>
          <p:nvPr/>
        </p:nvSpPr>
        <p:spPr bwMode="auto">
          <a:xfrm flipH="1" flipV="1">
            <a:off x="2817813" y="8386763"/>
            <a:ext cx="1733550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WordArt 6"/>
          <p:cNvSpPr>
            <a:spLocks noChangeArrowheads="1" noChangeShapeType="1" noTextEdit="1"/>
          </p:cNvSpPr>
          <p:nvPr/>
        </p:nvSpPr>
        <p:spPr bwMode="auto">
          <a:xfrm>
            <a:off x="1843088" y="650875"/>
            <a:ext cx="9428162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i temi del nostro lavoro</a:t>
            </a:r>
          </a:p>
        </p:txBody>
      </p:sp>
      <p:sp>
        <p:nvSpPr>
          <p:cNvPr id="21506" name="Line 7"/>
          <p:cNvSpPr>
            <a:spLocks noChangeShapeType="1"/>
          </p:cNvSpPr>
          <p:nvPr/>
        </p:nvSpPr>
        <p:spPr bwMode="auto">
          <a:xfrm flipH="1">
            <a:off x="2709863" y="1843088"/>
            <a:ext cx="1516062" cy="21669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507" name="Line 10"/>
          <p:cNvSpPr>
            <a:spLocks noChangeShapeType="1"/>
          </p:cNvSpPr>
          <p:nvPr/>
        </p:nvSpPr>
        <p:spPr bwMode="auto">
          <a:xfrm flipH="1">
            <a:off x="3251200" y="2058988"/>
            <a:ext cx="0" cy="1951037"/>
          </a:xfrm>
          <a:prstGeom prst="line">
            <a:avLst/>
          </a:prstGeom>
          <a:noFill/>
          <a:ln w="92075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508" name="Line 11"/>
          <p:cNvSpPr>
            <a:spLocks noChangeShapeType="1"/>
          </p:cNvSpPr>
          <p:nvPr/>
        </p:nvSpPr>
        <p:spPr bwMode="auto">
          <a:xfrm>
            <a:off x="9645650" y="2058988"/>
            <a:ext cx="0" cy="1843087"/>
          </a:xfrm>
          <a:prstGeom prst="line">
            <a:avLst/>
          </a:prstGeom>
          <a:noFill/>
          <a:ln w="92075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509" name="Oval 12"/>
          <p:cNvSpPr>
            <a:spLocks noChangeArrowheads="1"/>
          </p:cNvSpPr>
          <p:nvPr/>
        </p:nvSpPr>
        <p:spPr bwMode="auto">
          <a:xfrm>
            <a:off x="2709863" y="4876800"/>
            <a:ext cx="3033712" cy="2166938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130046" tIns="65023" rIns="130046" bIns="65023" anchor="ctr">
            <a:spAutoFit/>
          </a:bodyPr>
          <a:lstStyle/>
          <a:p>
            <a:pPr defTabSz="1300163">
              <a:spcBef>
                <a:spcPct val="50000"/>
              </a:spcBef>
            </a:pPr>
            <a:endParaRPr lang="it-IT" sz="2600" b="1">
              <a:solidFill>
                <a:srgbClr val="FF6600"/>
              </a:solidFill>
            </a:endParaRPr>
          </a:p>
        </p:txBody>
      </p:sp>
      <p:sp>
        <p:nvSpPr>
          <p:cNvPr id="21510" name="WordArt 15"/>
          <p:cNvSpPr>
            <a:spLocks noChangeArrowheads="1" noChangeShapeType="1" noTextEdit="1"/>
          </p:cNvSpPr>
          <p:nvPr/>
        </p:nvSpPr>
        <p:spPr bwMode="auto">
          <a:xfrm>
            <a:off x="6719888" y="3902075"/>
            <a:ext cx="5200650" cy="1516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it-IT" sz="24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9900"/>
                  </a:gs>
                </a:gsLst>
                <a:lin ang="5400000" scaled="1"/>
              </a:gradFill>
              <a:effectLst>
                <a:outerShdw dist="99190" dir="7788334" algn="ctr" rotWithShape="0">
                  <a:srgbClr val="000080">
                    <a:alpha val="79999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 rifiuti</a:t>
            </a:r>
          </a:p>
        </p:txBody>
      </p:sp>
      <p:sp>
        <p:nvSpPr>
          <p:cNvPr id="21511" name="WordArt 18"/>
          <p:cNvSpPr>
            <a:spLocks noChangeArrowheads="1" noChangeShapeType="1" noTextEdit="1"/>
          </p:cNvSpPr>
          <p:nvPr/>
        </p:nvSpPr>
        <p:spPr bwMode="auto">
          <a:xfrm>
            <a:off x="650875" y="5418138"/>
            <a:ext cx="5092700" cy="1951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conoscenza del </a:t>
            </a:r>
          </a:p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nostro territorio</a:t>
            </a:r>
          </a:p>
        </p:txBody>
      </p:sp>
      <p:sp>
        <p:nvSpPr>
          <p:cNvPr id="21512" name="WordArt 22"/>
          <p:cNvSpPr>
            <a:spLocks noChangeArrowheads="1" noChangeShapeType="1" noTextEdit="1"/>
          </p:cNvSpPr>
          <p:nvPr/>
        </p:nvSpPr>
        <p:spPr bwMode="auto">
          <a:xfrm>
            <a:off x="7153275" y="5094288"/>
            <a:ext cx="5200650" cy="1516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it-IT" sz="24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9900"/>
                  </a:gs>
                </a:gsLst>
                <a:lin ang="5400000" scaled="1"/>
              </a:gradFill>
              <a:effectLst>
                <a:outerShdw dist="99190" dir="7788334" algn="ctr" rotWithShape="0">
                  <a:srgbClr val="000080">
                    <a:alpha val="79999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R.D.</a:t>
            </a:r>
          </a:p>
        </p:txBody>
      </p:sp>
      <p:sp>
        <p:nvSpPr>
          <p:cNvPr id="21513" name="WordArt 22"/>
          <p:cNvSpPr>
            <a:spLocks noChangeArrowheads="1" noChangeShapeType="1" noTextEdit="1"/>
          </p:cNvSpPr>
          <p:nvPr/>
        </p:nvSpPr>
        <p:spPr bwMode="auto">
          <a:xfrm>
            <a:off x="7153275" y="7261225"/>
            <a:ext cx="5200650" cy="151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it-IT" sz="24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9900"/>
                  </a:gs>
                </a:gsLst>
                <a:lin ang="5400000" scaled="1"/>
              </a:gradFill>
              <a:effectLst>
                <a:outerShdw dist="99190" dir="7788334" algn="ctr" rotWithShape="0">
                  <a:srgbClr val="000080">
                    <a:alpha val="79999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riutilizzo</a:t>
            </a:r>
          </a:p>
        </p:txBody>
      </p:sp>
      <p:sp>
        <p:nvSpPr>
          <p:cNvPr id="21514" name="WordArt 22"/>
          <p:cNvSpPr>
            <a:spLocks noChangeArrowheads="1" noChangeShapeType="1" noTextEdit="1"/>
          </p:cNvSpPr>
          <p:nvPr/>
        </p:nvSpPr>
        <p:spPr bwMode="auto">
          <a:xfrm>
            <a:off x="7153275" y="6394450"/>
            <a:ext cx="5200650" cy="1516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it-IT" sz="24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9900"/>
                  </a:gs>
                </a:gsLst>
                <a:lin ang="5400000" scaled="1"/>
              </a:gradFill>
              <a:effectLst>
                <a:outerShdw dist="99190" dir="7788334" algn="ctr" rotWithShape="0">
                  <a:srgbClr val="000080">
                    <a:alpha val="79999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riciclaggio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57"/>
          <p:cNvSpPr>
            <a:spLocks noChangeArrowheads="1"/>
          </p:cNvSpPr>
          <p:nvPr/>
        </p:nvSpPr>
        <p:spPr bwMode="auto">
          <a:xfrm>
            <a:off x="350838" y="217488"/>
            <a:ext cx="12353925" cy="9210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endParaRPr lang="it-IT" sz="2000" b="1">
              <a:solidFill>
                <a:schemeClr val="tx1"/>
              </a:solidFill>
            </a:endParaRPr>
          </a:p>
        </p:txBody>
      </p:sp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1058863" y="977900"/>
          <a:ext cx="11077575" cy="7543800"/>
        </p:xfrm>
        <a:graphic>
          <a:graphicData uri="http://schemas.openxmlformats.org/presentationml/2006/ole">
            <p:oleObj spid="_x0000_s58379" name="Grafico" r:id="rId3" imgW="3131862" imgH="1935538" progId="Excel.Chart.8">
              <p:embed/>
            </p:oleObj>
          </a:graphicData>
        </a:graphic>
      </p:graphicFrame>
      <p:sp>
        <p:nvSpPr>
          <p:cNvPr id="58381" name="Rectangle 14"/>
          <p:cNvSpPr>
            <a:spLocks noChangeArrowheads="1"/>
          </p:cNvSpPr>
          <p:nvPr/>
        </p:nvSpPr>
        <p:spPr bwMode="auto">
          <a:xfrm>
            <a:off x="350838" y="650875"/>
            <a:ext cx="12353925" cy="64928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1300163"/>
            <a:r>
              <a:rPr lang="it-IT" sz="3400" b="1">
                <a:solidFill>
                  <a:schemeClr val="bg2"/>
                </a:solidFill>
              </a:rPr>
              <a:t>composizione dei rifiuti solidi urbani</a:t>
            </a:r>
          </a:p>
        </p:txBody>
      </p:sp>
      <p:sp>
        <p:nvSpPr>
          <p:cNvPr id="71720" name="Rectangle 40"/>
          <p:cNvSpPr>
            <a:spLocks noChangeArrowheads="1"/>
          </p:cNvSpPr>
          <p:nvPr/>
        </p:nvSpPr>
        <p:spPr bwMode="auto">
          <a:xfrm>
            <a:off x="1084263" y="7519988"/>
            <a:ext cx="3257550" cy="592137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pPr algn="ctr" defTabSz="1300163">
              <a:defRPr/>
            </a:pPr>
            <a:r>
              <a:rPr lang="it-IT" sz="2300" b="1">
                <a:solidFill>
                  <a:schemeClr val="bg2"/>
                </a:solidFill>
              </a:rPr>
              <a:t>imballaggi</a:t>
            </a:r>
          </a:p>
        </p:txBody>
      </p:sp>
      <p:sp>
        <p:nvSpPr>
          <p:cNvPr id="71721" name="Rectangle 41"/>
          <p:cNvSpPr>
            <a:spLocks noChangeArrowheads="1"/>
          </p:cNvSpPr>
          <p:nvPr/>
        </p:nvSpPr>
        <p:spPr bwMode="auto">
          <a:xfrm>
            <a:off x="1084263" y="8512175"/>
            <a:ext cx="3257550" cy="59055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pPr algn="ctr" defTabSz="1300163">
              <a:defRPr/>
            </a:pPr>
            <a:r>
              <a:rPr lang="it-IT" sz="2300" b="1">
                <a:solidFill>
                  <a:schemeClr val="tx1"/>
                </a:solidFill>
              </a:rPr>
              <a:t>altra carta</a:t>
            </a:r>
          </a:p>
        </p:txBody>
      </p:sp>
      <p:sp>
        <p:nvSpPr>
          <p:cNvPr id="71722" name="Rectangle 42"/>
          <p:cNvSpPr>
            <a:spLocks noChangeArrowheads="1"/>
          </p:cNvSpPr>
          <p:nvPr/>
        </p:nvSpPr>
        <p:spPr bwMode="auto">
          <a:xfrm>
            <a:off x="8662988" y="8512175"/>
            <a:ext cx="3257550" cy="5905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pPr algn="ctr" defTabSz="1300163">
              <a:defRPr/>
            </a:pPr>
            <a:r>
              <a:rPr lang="it-IT" sz="2300" b="1">
                <a:solidFill>
                  <a:schemeClr val="bg2"/>
                </a:solidFill>
              </a:rPr>
              <a:t>altro</a:t>
            </a:r>
          </a:p>
        </p:txBody>
      </p:sp>
      <p:sp>
        <p:nvSpPr>
          <p:cNvPr id="71723" name="Rectangle 43"/>
          <p:cNvSpPr>
            <a:spLocks noChangeArrowheads="1"/>
          </p:cNvSpPr>
          <p:nvPr/>
        </p:nvSpPr>
        <p:spPr bwMode="auto">
          <a:xfrm>
            <a:off x="4765675" y="7519988"/>
            <a:ext cx="3259138" cy="592137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pPr algn="ctr" defTabSz="1300163">
              <a:defRPr/>
            </a:pPr>
            <a:r>
              <a:rPr lang="it-IT" sz="2300" b="1">
                <a:solidFill>
                  <a:schemeClr val="tx1"/>
                </a:solidFill>
              </a:rPr>
              <a:t>tessili</a:t>
            </a:r>
          </a:p>
        </p:txBody>
      </p:sp>
      <p:sp>
        <p:nvSpPr>
          <p:cNvPr id="71724" name="Rectangle 44"/>
          <p:cNvSpPr>
            <a:spLocks noChangeArrowheads="1"/>
          </p:cNvSpPr>
          <p:nvPr/>
        </p:nvSpPr>
        <p:spPr bwMode="auto">
          <a:xfrm>
            <a:off x="4870450" y="8512175"/>
            <a:ext cx="3257550" cy="5905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pPr algn="ctr" defTabSz="1300163">
              <a:defRPr/>
            </a:pPr>
            <a:r>
              <a:rPr lang="it-IT" sz="2300" b="1">
                <a:solidFill>
                  <a:schemeClr val="bg2"/>
                </a:solidFill>
              </a:rPr>
              <a:t>organico</a:t>
            </a:r>
          </a:p>
        </p:txBody>
      </p:sp>
      <p:sp>
        <p:nvSpPr>
          <p:cNvPr id="71725" name="Rectangle 45"/>
          <p:cNvSpPr>
            <a:spLocks noChangeArrowheads="1"/>
          </p:cNvSpPr>
          <p:nvPr/>
        </p:nvSpPr>
        <p:spPr bwMode="auto">
          <a:xfrm>
            <a:off x="8662988" y="7519988"/>
            <a:ext cx="3257550" cy="5921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pPr algn="ctr" defTabSz="1300163">
              <a:defRPr/>
            </a:pPr>
            <a:r>
              <a:rPr lang="it-IT" sz="2300" b="1">
                <a:solidFill>
                  <a:schemeClr val="bg2"/>
                </a:solidFill>
              </a:rPr>
              <a:t>altra</a:t>
            </a:r>
            <a:r>
              <a:rPr lang="it-IT" sz="2000" b="1">
                <a:solidFill>
                  <a:schemeClr val="bg2"/>
                </a:solidFill>
              </a:rPr>
              <a:t> </a:t>
            </a:r>
            <a:r>
              <a:rPr lang="it-IT" sz="2300" b="1">
                <a:solidFill>
                  <a:schemeClr val="bg2"/>
                </a:solidFill>
              </a:rPr>
              <a:t>plastica</a:t>
            </a:r>
          </a:p>
        </p:txBody>
      </p:sp>
      <p:sp>
        <p:nvSpPr>
          <p:cNvPr id="58388" name="Text Box 59"/>
          <p:cNvSpPr txBox="1">
            <a:spLocks noChangeArrowheads="1"/>
          </p:cNvSpPr>
          <p:nvPr/>
        </p:nvSpPr>
        <p:spPr bwMode="auto">
          <a:xfrm>
            <a:off x="3011488" y="3359150"/>
            <a:ext cx="12144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>
              <a:spcBef>
                <a:spcPct val="50000"/>
              </a:spcBef>
            </a:pPr>
            <a:r>
              <a:rPr lang="it-IT" sz="2600" b="1">
                <a:solidFill>
                  <a:schemeClr val="tx1"/>
                </a:solidFill>
              </a:rPr>
              <a:t>31,9</a:t>
            </a:r>
          </a:p>
        </p:txBody>
      </p:sp>
      <p:sp>
        <p:nvSpPr>
          <p:cNvPr id="58389" name="Text Box 60"/>
          <p:cNvSpPr txBox="1">
            <a:spLocks noChangeArrowheads="1"/>
          </p:cNvSpPr>
          <p:nvPr/>
        </p:nvSpPr>
        <p:spPr bwMode="auto">
          <a:xfrm>
            <a:off x="8621713" y="4464050"/>
            <a:ext cx="210661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>
              <a:spcBef>
                <a:spcPct val="50000"/>
              </a:spcBef>
            </a:pPr>
            <a:r>
              <a:rPr lang="it-IT" sz="2600" b="1">
                <a:solidFill>
                  <a:schemeClr val="accent2"/>
                </a:solidFill>
              </a:rPr>
              <a:t>   </a:t>
            </a:r>
            <a:r>
              <a:rPr lang="it-IT" sz="2600" b="1">
                <a:solidFill>
                  <a:schemeClr val="bg2"/>
                </a:solidFill>
              </a:rPr>
              <a:t>22,4</a:t>
            </a:r>
          </a:p>
        </p:txBody>
      </p:sp>
      <p:sp>
        <p:nvSpPr>
          <p:cNvPr id="58390" name="Text Box 61"/>
          <p:cNvSpPr txBox="1">
            <a:spLocks noChangeArrowheads="1"/>
          </p:cNvSpPr>
          <p:nvPr/>
        </p:nvSpPr>
        <p:spPr bwMode="auto">
          <a:xfrm>
            <a:off x="6346825" y="4940300"/>
            <a:ext cx="8064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>
              <a:spcBef>
                <a:spcPct val="50000"/>
              </a:spcBef>
            </a:pPr>
            <a:r>
              <a:rPr lang="it-IT" sz="2300" b="1">
                <a:solidFill>
                  <a:srgbClr val="666699"/>
                </a:solidFill>
              </a:rPr>
              <a:t> </a:t>
            </a:r>
            <a:r>
              <a:rPr lang="it-IT" sz="2300" b="1">
                <a:solidFill>
                  <a:schemeClr val="bg2"/>
                </a:solidFill>
              </a:rPr>
              <a:t>8,1</a:t>
            </a:r>
          </a:p>
        </p:txBody>
      </p:sp>
      <p:sp>
        <p:nvSpPr>
          <p:cNvPr id="58391" name="Text Box 62"/>
          <p:cNvSpPr txBox="1">
            <a:spLocks noChangeArrowheads="1"/>
          </p:cNvSpPr>
          <p:nvPr/>
        </p:nvSpPr>
        <p:spPr bwMode="auto">
          <a:xfrm>
            <a:off x="3792538" y="4768850"/>
            <a:ext cx="14097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>
              <a:spcBef>
                <a:spcPct val="50000"/>
              </a:spcBef>
            </a:pPr>
            <a:r>
              <a:rPr lang="it-IT" sz="2600" b="1">
                <a:solidFill>
                  <a:schemeClr val="tx1"/>
                </a:solidFill>
              </a:rPr>
              <a:t>16,8</a:t>
            </a:r>
          </a:p>
        </p:txBody>
      </p:sp>
      <p:sp>
        <p:nvSpPr>
          <p:cNvPr id="58392" name="Text Box 80"/>
          <p:cNvSpPr txBox="1">
            <a:spLocks noChangeArrowheads="1"/>
          </p:cNvSpPr>
          <p:nvPr/>
        </p:nvSpPr>
        <p:spPr bwMode="auto">
          <a:xfrm>
            <a:off x="10728325" y="3251200"/>
            <a:ext cx="11922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>
              <a:spcBef>
                <a:spcPct val="50000"/>
              </a:spcBef>
            </a:pPr>
            <a:r>
              <a:rPr lang="it-IT" sz="2600" b="1">
                <a:solidFill>
                  <a:schemeClr val="accent2"/>
                </a:solidFill>
              </a:rPr>
              <a:t>2,1</a:t>
            </a:r>
          </a:p>
        </p:txBody>
      </p:sp>
      <p:sp>
        <p:nvSpPr>
          <p:cNvPr id="58393" name="Text Box 59"/>
          <p:cNvSpPr txBox="1">
            <a:spLocks noChangeArrowheads="1"/>
          </p:cNvSpPr>
          <p:nvPr/>
        </p:nvSpPr>
        <p:spPr bwMode="auto">
          <a:xfrm>
            <a:off x="7213600" y="3163888"/>
            <a:ext cx="134778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>
              <a:spcBef>
                <a:spcPct val="50000"/>
              </a:spcBef>
            </a:pPr>
            <a:r>
              <a:rPr lang="it-IT" sz="2600" b="1">
                <a:solidFill>
                  <a:schemeClr val="tx1"/>
                </a:solidFill>
              </a:rPr>
              <a:t>18,7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49" name="Rectangle 17"/>
          <p:cNvSpPr>
            <a:spLocks noChangeArrowheads="1"/>
          </p:cNvSpPr>
          <p:nvPr/>
        </p:nvSpPr>
        <p:spPr bwMode="auto">
          <a:xfrm>
            <a:off x="433388" y="350838"/>
            <a:ext cx="12138025" cy="90789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59443" name="Object 51"/>
          <p:cNvGraphicFramePr>
            <a:graphicFrameLocks noChangeAspect="1"/>
          </p:cNvGraphicFramePr>
          <p:nvPr/>
        </p:nvGraphicFramePr>
        <p:xfrm>
          <a:off x="4443413" y="1955800"/>
          <a:ext cx="1081087" cy="5835650"/>
        </p:xfrm>
        <a:graphic>
          <a:graphicData uri="http://schemas.openxmlformats.org/presentationml/2006/ole">
            <p:oleObj spid="_x0000_s59443" name="Grafico" r:id="rId3" imgW="4667402" imgH="2657551" progId="Excel.Chart.8">
              <p:embed/>
            </p:oleObj>
          </a:graphicData>
        </a:graphic>
      </p:graphicFrame>
      <p:graphicFrame>
        <p:nvGraphicFramePr>
          <p:cNvPr id="59444" name="Object 52"/>
          <p:cNvGraphicFramePr>
            <a:graphicFrameLocks noChangeAspect="1"/>
          </p:cNvGraphicFramePr>
          <p:nvPr/>
        </p:nvGraphicFramePr>
        <p:xfrm>
          <a:off x="1625600" y="1951038"/>
          <a:ext cx="2808288" cy="5840412"/>
        </p:xfrm>
        <a:graphic>
          <a:graphicData uri="http://schemas.openxmlformats.org/presentationml/2006/ole">
            <p:oleObj spid="_x0000_s59444" name="Grafico" r:id="rId4" imgW="4667402" imgH="2657551" progId="Excel.Chart.8">
              <p:embed/>
            </p:oleObj>
          </a:graphicData>
        </a:graphic>
      </p:graphicFrame>
      <p:graphicFrame>
        <p:nvGraphicFramePr>
          <p:cNvPr id="59445" name="Object 53"/>
          <p:cNvGraphicFramePr>
            <a:graphicFrameLocks noChangeAspect="1"/>
          </p:cNvGraphicFramePr>
          <p:nvPr/>
        </p:nvGraphicFramePr>
        <p:xfrm>
          <a:off x="5527675" y="1955800"/>
          <a:ext cx="1295400" cy="5835650"/>
        </p:xfrm>
        <a:graphic>
          <a:graphicData uri="http://schemas.openxmlformats.org/presentationml/2006/ole">
            <p:oleObj spid="_x0000_s59445" name="Grafico" r:id="rId5" imgW="4667402" imgH="2657551" progId="Excel.Chart.8">
              <p:embed/>
            </p:oleObj>
          </a:graphicData>
        </a:graphic>
      </p:graphicFrame>
      <p:graphicFrame>
        <p:nvGraphicFramePr>
          <p:cNvPr id="59446" name="Object 54"/>
          <p:cNvGraphicFramePr>
            <a:graphicFrameLocks noChangeAspect="1"/>
          </p:cNvGraphicFramePr>
          <p:nvPr/>
        </p:nvGraphicFramePr>
        <p:xfrm>
          <a:off x="6824663" y="1955800"/>
          <a:ext cx="1082675" cy="5835650"/>
        </p:xfrm>
        <a:graphic>
          <a:graphicData uri="http://schemas.openxmlformats.org/presentationml/2006/ole">
            <p:oleObj spid="_x0000_s59446" name="Grafico" r:id="rId6" imgW="4667402" imgH="2657551" progId="Excel.Chart.8">
              <p:embed/>
            </p:oleObj>
          </a:graphicData>
        </a:graphic>
      </p:graphicFrame>
      <p:graphicFrame>
        <p:nvGraphicFramePr>
          <p:cNvPr id="59447" name="Object 55"/>
          <p:cNvGraphicFramePr>
            <a:graphicFrameLocks noChangeAspect="1"/>
          </p:cNvGraphicFramePr>
          <p:nvPr/>
        </p:nvGraphicFramePr>
        <p:xfrm>
          <a:off x="7908925" y="1955800"/>
          <a:ext cx="1081088" cy="5835650"/>
        </p:xfrm>
        <a:graphic>
          <a:graphicData uri="http://schemas.openxmlformats.org/presentationml/2006/ole">
            <p:oleObj spid="_x0000_s59447" name="Grafico" r:id="rId7" imgW="4667402" imgH="2657551" progId="Excel.Chart.8">
              <p:embed/>
            </p:oleObj>
          </a:graphicData>
        </a:graphic>
      </p:graphicFrame>
      <p:graphicFrame>
        <p:nvGraphicFramePr>
          <p:cNvPr id="59448" name="Object 56"/>
          <p:cNvGraphicFramePr>
            <a:graphicFrameLocks noChangeAspect="1"/>
          </p:cNvGraphicFramePr>
          <p:nvPr/>
        </p:nvGraphicFramePr>
        <p:xfrm>
          <a:off x="8994775" y="1951038"/>
          <a:ext cx="1951038" cy="5843587"/>
        </p:xfrm>
        <a:graphic>
          <a:graphicData uri="http://schemas.openxmlformats.org/presentationml/2006/ole">
            <p:oleObj spid="_x0000_s59448" name="Grafico" r:id="rId8" imgW="4667402" imgH="2657551" progId="Excel.Chart.8">
              <p:embed/>
            </p:oleObj>
          </a:graphicData>
        </a:graphic>
      </p:graphicFrame>
      <p:sp>
        <p:nvSpPr>
          <p:cNvPr id="59450" name="Text Box 65"/>
          <p:cNvSpPr txBox="1">
            <a:spLocks noChangeArrowheads="1"/>
          </p:cNvSpPr>
          <p:nvPr/>
        </p:nvSpPr>
        <p:spPr bwMode="auto">
          <a:xfrm>
            <a:off x="3463925" y="7461250"/>
            <a:ext cx="333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>
              <a:spcBef>
                <a:spcPct val="50000"/>
              </a:spcBef>
            </a:pPr>
            <a:endParaRPr lang="it-IT" sz="1700">
              <a:solidFill>
                <a:schemeClr val="tx1"/>
              </a:solidFill>
            </a:endParaRPr>
          </a:p>
        </p:txBody>
      </p:sp>
      <p:sp>
        <p:nvSpPr>
          <p:cNvPr id="59451" name="Rectangle 70"/>
          <p:cNvSpPr>
            <a:spLocks noChangeArrowheads="1"/>
          </p:cNvSpPr>
          <p:nvPr/>
        </p:nvSpPr>
        <p:spPr bwMode="auto">
          <a:xfrm rot="5400000">
            <a:off x="2858293" y="8168482"/>
            <a:ext cx="1858963" cy="444500"/>
          </a:xfrm>
          <a:prstGeom prst="rect">
            <a:avLst/>
          </a:prstGeom>
          <a:solidFill>
            <a:srgbClr val="FF9999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r>
              <a:rPr lang="it-IT" sz="2300" b="1">
                <a:solidFill>
                  <a:schemeClr val="bg2"/>
                </a:solidFill>
              </a:rPr>
              <a:t>alluminio</a:t>
            </a:r>
          </a:p>
        </p:txBody>
      </p:sp>
      <p:sp>
        <p:nvSpPr>
          <p:cNvPr id="59452" name="Rectangle 71"/>
          <p:cNvSpPr>
            <a:spLocks noChangeArrowheads="1"/>
          </p:cNvSpPr>
          <p:nvPr/>
        </p:nvSpPr>
        <p:spPr bwMode="auto">
          <a:xfrm rot="5400000">
            <a:off x="3948906" y="8168482"/>
            <a:ext cx="1858963" cy="444500"/>
          </a:xfrm>
          <a:prstGeom prst="rect">
            <a:avLst/>
          </a:prstGeom>
          <a:solidFill>
            <a:srgbClr val="FF9999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r>
              <a:rPr lang="it-IT" sz="2300" b="1">
                <a:solidFill>
                  <a:schemeClr val="bg2"/>
                </a:solidFill>
              </a:rPr>
              <a:t>legno</a:t>
            </a:r>
          </a:p>
        </p:txBody>
      </p:sp>
      <p:sp>
        <p:nvSpPr>
          <p:cNvPr id="59453" name="Rectangle 72"/>
          <p:cNvSpPr>
            <a:spLocks noChangeArrowheads="1"/>
          </p:cNvSpPr>
          <p:nvPr/>
        </p:nvSpPr>
        <p:spPr bwMode="auto">
          <a:xfrm rot="5400000">
            <a:off x="5031581" y="8168482"/>
            <a:ext cx="1858963" cy="444500"/>
          </a:xfrm>
          <a:prstGeom prst="rect">
            <a:avLst/>
          </a:prstGeom>
          <a:solidFill>
            <a:srgbClr val="FF9999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r>
              <a:rPr lang="it-IT" sz="2300" b="1">
                <a:solidFill>
                  <a:schemeClr val="bg2"/>
                </a:solidFill>
              </a:rPr>
              <a:t>acciaio</a:t>
            </a:r>
          </a:p>
        </p:txBody>
      </p:sp>
      <p:sp>
        <p:nvSpPr>
          <p:cNvPr id="59454" name="Rectangle 73"/>
          <p:cNvSpPr>
            <a:spLocks noChangeArrowheads="1"/>
          </p:cNvSpPr>
          <p:nvPr/>
        </p:nvSpPr>
        <p:spPr bwMode="auto">
          <a:xfrm rot="5400000">
            <a:off x="6332537" y="8167688"/>
            <a:ext cx="1858963" cy="446088"/>
          </a:xfrm>
          <a:prstGeom prst="rect">
            <a:avLst/>
          </a:prstGeom>
          <a:solidFill>
            <a:srgbClr val="FF9999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r>
              <a:rPr lang="it-IT" sz="2300" b="1">
                <a:solidFill>
                  <a:schemeClr val="bg2"/>
                </a:solidFill>
              </a:rPr>
              <a:t>vetro</a:t>
            </a:r>
          </a:p>
        </p:txBody>
      </p:sp>
      <p:sp>
        <p:nvSpPr>
          <p:cNvPr id="59455" name="Rectangle 74"/>
          <p:cNvSpPr>
            <a:spLocks noChangeArrowheads="1"/>
          </p:cNvSpPr>
          <p:nvPr/>
        </p:nvSpPr>
        <p:spPr bwMode="auto">
          <a:xfrm rot="5400000">
            <a:off x="7524750" y="8167688"/>
            <a:ext cx="1858963" cy="446087"/>
          </a:xfrm>
          <a:prstGeom prst="rect">
            <a:avLst/>
          </a:prstGeom>
          <a:solidFill>
            <a:srgbClr val="FF9999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r>
              <a:rPr lang="it-IT" sz="2300" b="1">
                <a:solidFill>
                  <a:schemeClr val="bg2"/>
                </a:solidFill>
              </a:rPr>
              <a:t>carta</a:t>
            </a:r>
          </a:p>
        </p:txBody>
      </p:sp>
      <p:sp>
        <p:nvSpPr>
          <p:cNvPr id="59456" name="Rectangle 75"/>
          <p:cNvSpPr>
            <a:spLocks noChangeArrowheads="1"/>
          </p:cNvSpPr>
          <p:nvPr/>
        </p:nvSpPr>
        <p:spPr bwMode="auto">
          <a:xfrm rot="5400000">
            <a:off x="8825706" y="8184357"/>
            <a:ext cx="1858963" cy="444500"/>
          </a:xfrm>
          <a:prstGeom prst="rect">
            <a:avLst/>
          </a:prstGeom>
          <a:solidFill>
            <a:srgbClr val="FF9999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r>
              <a:rPr lang="it-IT" sz="2300" b="1">
                <a:solidFill>
                  <a:schemeClr val="bg2"/>
                </a:solidFill>
              </a:rPr>
              <a:t>plastica</a:t>
            </a:r>
          </a:p>
        </p:txBody>
      </p:sp>
      <p:sp>
        <p:nvSpPr>
          <p:cNvPr id="59457" name="Rectangle 14"/>
          <p:cNvSpPr>
            <a:spLocks noChangeArrowheads="1"/>
          </p:cNvSpPr>
          <p:nvPr/>
        </p:nvSpPr>
        <p:spPr bwMode="auto">
          <a:xfrm>
            <a:off x="433388" y="974725"/>
            <a:ext cx="12138025" cy="6477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composizione  degli  IMBALLAGGI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WordArt 5"/>
          <p:cNvSpPr>
            <a:spLocks noChangeArrowheads="1" noChangeShapeType="1" noTextEdit="1"/>
          </p:cNvSpPr>
          <p:nvPr/>
        </p:nvSpPr>
        <p:spPr bwMode="auto">
          <a:xfrm>
            <a:off x="650875" y="107950"/>
            <a:ext cx="12028488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per saperne di più </a:t>
            </a:r>
          </a:p>
        </p:txBody>
      </p:sp>
      <p:pic>
        <p:nvPicPr>
          <p:cNvPr id="60418" name="Picture 7" descr="IMGP22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7838" y="5527675"/>
            <a:ext cx="5526087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8" descr="IMGP22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758825"/>
            <a:ext cx="5526088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9" descr="IMGP22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7838" y="758825"/>
            <a:ext cx="5526087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10" descr="IMGP2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875" y="5527675"/>
            <a:ext cx="5526088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WordArt 12"/>
          <p:cNvSpPr>
            <a:spLocks noChangeArrowheads="1" noChangeShapeType="1" noTextEdit="1"/>
          </p:cNvSpPr>
          <p:nvPr/>
        </p:nvSpPr>
        <p:spPr bwMode="auto">
          <a:xfrm>
            <a:off x="650875" y="4876800"/>
            <a:ext cx="12028488" cy="541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>
                        <a:alpha val="92998"/>
                      </a:srgbClr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incontriamo gli operatori Sat</a:t>
            </a:r>
          </a:p>
        </p:txBody>
      </p:sp>
      <p:sp>
        <p:nvSpPr>
          <p:cNvPr id="60423" name="WordArt 12"/>
          <p:cNvSpPr>
            <a:spLocks noChangeArrowheads="1" noChangeShapeType="1" noTextEdit="1"/>
          </p:cNvSpPr>
          <p:nvPr/>
        </p:nvSpPr>
        <p:spPr bwMode="auto">
          <a:xfrm>
            <a:off x="650875" y="4876800"/>
            <a:ext cx="12028488" cy="541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incontriamo gli operatori Sat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1173163" y="420688"/>
            <a:ext cx="10991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4000" b="1"/>
              <a:t>In questo incontro abbiamo scoperto che</a:t>
            </a:r>
          </a:p>
        </p:txBody>
      </p:sp>
      <p:sp>
        <p:nvSpPr>
          <p:cNvPr id="61442" name="Text Box 6"/>
          <p:cNvSpPr txBox="1">
            <a:spLocks noChangeArrowheads="1"/>
          </p:cNvSpPr>
          <p:nvPr/>
        </p:nvSpPr>
        <p:spPr bwMode="auto">
          <a:xfrm>
            <a:off x="1173163" y="1281113"/>
            <a:ext cx="109918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4000" b="1"/>
              <a:t>facciamo  ancora alcuni errori </a:t>
            </a:r>
          </a:p>
          <a:p>
            <a:pPr algn="ctr" defTabSz="914400">
              <a:spcBef>
                <a:spcPct val="50000"/>
              </a:spcBef>
            </a:pPr>
            <a:r>
              <a:rPr lang="it-IT" sz="4000" b="1"/>
              <a:t>nel separare i rifiuti</a:t>
            </a:r>
          </a:p>
        </p:txBody>
      </p:sp>
      <p:sp>
        <p:nvSpPr>
          <p:cNvPr id="61443" name="Text Box 7"/>
          <p:cNvSpPr txBox="1">
            <a:spLocks noChangeArrowheads="1"/>
          </p:cNvSpPr>
          <p:nvPr/>
        </p:nvSpPr>
        <p:spPr bwMode="auto">
          <a:xfrm>
            <a:off x="1223963" y="3194050"/>
            <a:ext cx="10991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4800" b="1">
                <a:solidFill>
                  <a:srgbClr val="FFCC00"/>
                </a:solidFill>
              </a:rPr>
              <a:t>Per prima cosa dobbiamo chiederci:</a:t>
            </a:r>
          </a:p>
        </p:txBody>
      </p:sp>
      <p:sp>
        <p:nvSpPr>
          <p:cNvPr id="61444" name="Text Box 8"/>
          <p:cNvSpPr txBox="1">
            <a:spLocks noChangeArrowheads="1"/>
          </p:cNvSpPr>
          <p:nvPr/>
        </p:nvSpPr>
        <p:spPr bwMode="auto">
          <a:xfrm>
            <a:off x="3916363" y="4214813"/>
            <a:ext cx="7677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4800" b="1"/>
              <a:t>È un imballaggio?</a:t>
            </a:r>
          </a:p>
        </p:txBody>
      </p:sp>
      <p:sp>
        <p:nvSpPr>
          <p:cNvPr id="61445" name="Text Box 9"/>
          <p:cNvSpPr txBox="1">
            <a:spLocks noChangeArrowheads="1"/>
          </p:cNvSpPr>
          <p:nvPr/>
        </p:nvSpPr>
        <p:spPr bwMode="auto">
          <a:xfrm>
            <a:off x="3008313" y="5091113"/>
            <a:ext cx="8750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4800" b="1"/>
              <a:t>Di che materiale è fatto?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698500" y="6362700"/>
            <a:ext cx="11955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4800" b="1">
                <a:solidFill>
                  <a:srgbClr val="FFCC00"/>
                </a:solidFill>
              </a:rPr>
              <a:t>Poi conferirlo nell’ apposito contenitore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30200" y="7661275"/>
            <a:ext cx="12425363" cy="8239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4800" b="1">
                <a:solidFill>
                  <a:srgbClr val="000066"/>
                </a:solidFill>
              </a:rPr>
              <a:t>SOLO COSI’ SARA’ EFFICACE e UTILE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2"/>
          <p:cNvSpPr>
            <a:spLocks noChangeArrowheads="1"/>
          </p:cNvSpPr>
          <p:nvPr/>
        </p:nvSpPr>
        <p:spPr bwMode="auto">
          <a:xfrm>
            <a:off x="2917825" y="1876425"/>
            <a:ext cx="2559050" cy="509588"/>
          </a:xfrm>
          <a:prstGeom prst="rect">
            <a:avLst/>
          </a:prstGeom>
          <a:solidFill>
            <a:srgbClr val="CC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62466" name="Rectangle 12"/>
          <p:cNvSpPr>
            <a:spLocks noChangeArrowheads="1"/>
          </p:cNvSpPr>
          <p:nvPr/>
        </p:nvSpPr>
        <p:spPr bwMode="auto">
          <a:xfrm>
            <a:off x="0" y="5407025"/>
            <a:ext cx="2613025" cy="64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imballaggi</a:t>
            </a:r>
          </a:p>
        </p:txBody>
      </p:sp>
      <p:sp>
        <p:nvSpPr>
          <p:cNvPr id="62467" name="Line 13"/>
          <p:cNvSpPr>
            <a:spLocks noChangeShapeType="1"/>
          </p:cNvSpPr>
          <p:nvPr/>
        </p:nvSpPr>
        <p:spPr bwMode="auto">
          <a:xfrm flipV="1">
            <a:off x="2613025" y="5700713"/>
            <a:ext cx="714375" cy="0"/>
          </a:xfrm>
          <a:prstGeom prst="line">
            <a:avLst/>
          </a:prstGeom>
          <a:noFill/>
          <a:ln w="88900">
            <a:solidFill>
              <a:srgbClr val="FF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2468" name="Rectangle 14"/>
          <p:cNvSpPr>
            <a:spLocks noChangeArrowheads="1"/>
          </p:cNvSpPr>
          <p:nvPr/>
        </p:nvSpPr>
        <p:spPr bwMode="auto">
          <a:xfrm>
            <a:off x="3327400" y="5202238"/>
            <a:ext cx="1639888" cy="9223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R. D</a:t>
            </a:r>
            <a:r>
              <a:rPr lang="it-IT" sz="2600" b="1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62469" name="Line 15"/>
          <p:cNvSpPr>
            <a:spLocks noChangeShapeType="1"/>
          </p:cNvSpPr>
          <p:nvPr/>
        </p:nvSpPr>
        <p:spPr bwMode="auto">
          <a:xfrm flipV="1">
            <a:off x="4967288" y="5700713"/>
            <a:ext cx="715962" cy="0"/>
          </a:xfrm>
          <a:prstGeom prst="line">
            <a:avLst/>
          </a:prstGeom>
          <a:noFill/>
          <a:ln w="88900">
            <a:solidFill>
              <a:srgbClr val="FF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2470" name="Rectangle 17"/>
          <p:cNvSpPr>
            <a:spLocks noChangeArrowheads="1"/>
          </p:cNvSpPr>
          <p:nvPr/>
        </p:nvSpPr>
        <p:spPr bwMode="auto">
          <a:xfrm>
            <a:off x="5683250" y="5202238"/>
            <a:ext cx="3278188" cy="9223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Centri selezione</a:t>
            </a:r>
          </a:p>
        </p:txBody>
      </p:sp>
      <p:sp>
        <p:nvSpPr>
          <p:cNvPr id="62471" name="Rectangle 18"/>
          <p:cNvSpPr>
            <a:spLocks noChangeArrowheads="1"/>
          </p:cNvSpPr>
          <p:nvPr/>
        </p:nvSpPr>
        <p:spPr bwMode="auto">
          <a:xfrm>
            <a:off x="9677400" y="5202238"/>
            <a:ext cx="3327400" cy="9223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Centri di riciclo</a:t>
            </a:r>
          </a:p>
        </p:txBody>
      </p:sp>
      <p:sp>
        <p:nvSpPr>
          <p:cNvPr id="62472" name="Line 19"/>
          <p:cNvSpPr>
            <a:spLocks noChangeShapeType="1"/>
          </p:cNvSpPr>
          <p:nvPr/>
        </p:nvSpPr>
        <p:spPr bwMode="auto">
          <a:xfrm flipV="1">
            <a:off x="8958263" y="5715000"/>
            <a:ext cx="719137" cy="0"/>
          </a:xfrm>
          <a:prstGeom prst="line">
            <a:avLst/>
          </a:prstGeom>
          <a:noFill/>
          <a:ln w="88900">
            <a:solidFill>
              <a:srgbClr val="FF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2473" name="Rectangle 20"/>
          <p:cNvSpPr>
            <a:spLocks noChangeArrowheads="1"/>
          </p:cNvSpPr>
          <p:nvPr/>
        </p:nvSpPr>
        <p:spPr bwMode="auto">
          <a:xfrm>
            <a:off x="2925763" y="1843088"/>
            <a:ext cx="2560637" cy="6492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/>
            <a:r>
              <a:rPr lang="it-IT" sz="3400" b="1">
                <a:solidFill>
                  <a:schemeClr val="bg1"/>
                </a:solidFill>
              </a:rPr>
              <a:t>   </a:t>
            </a:r>
            <a:r>
              <a:rPr lang="it-IT" sz="3400" b="1">
                <a:solidFill>
                  <a:srgbClr val="000066"/>
                </a:solidFill>
              </a:rPr>
              <a:t>cittadini</a:t>
            </a:r>
          </a:p>
        </p:txBody>
      </p:sp>
      <p:sp>
        <p:nvSpPr>
          <p:cNvPr id="62474" name="Text Box 24"/>
          <p:cNvSpPr txBox="1">
            <a:spLocks noChangeArrowheads="1"/>
          </p:cNvSpPr>
          <p:nvPr/>
        </p:nvSpPr>
        <p:spPr bwMode="auto">
          <a:xfrm>
            <a:off x="2917825" y="2562225"/>
            <a:ext cx="2559050" cy="1320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1300163">
              <a:spcBef>
                <a:spcPct val="50000"/>
              </a:spcBef>
            </a:pPr>
            <a:r>
              <a:rPr lang="it-IT" sz="2600" b="1">
                <a:solidFill>
                  <a:srgbClr val="000066"/>
                </a:solidFill>
              </a:rPr>
              <a:t>sono il motore della raccolta differenziata</a:t>
            </a:r>
          </a:p>
        </p:txBody>
      </p:sp>
      <p:sp>
        <p:nvSpPr>
          <p:cNvPr id="62475" name="Rectangle 25"/>
          <p:cNvSpPr>
            <a:spLocks noChangeArrowheads="1"/>
          </p:cNvSpPr>
          <p:nvPr/>
        </p:nvSpPr>
        <p:spPr bwMode="auto">
          <a:xfrm>
            <a:off x="2384425" y="7043738"/>
            <a:ext cx="4117975" cy="5429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62476" name="Rectangle 26"/>
          <p:cNvSpPr>
            <a:spLocks noChangeArrowheads="1"/>
          </p:cNvSpPr>
          <p:nvPr/>
        </p:nvSpPr>
        <p:spPr bwMode="auto">
          <a:xfrm>
            <a:off x="3400425" y="6935788"/>
            <a:ext cx="1795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defTabSz="1300163"/>
            <a:r>
              <a:rPr lang="it-IT" sz="3400" b="1">
                <a:solidFill>
                  <a:srgbClr val="000066"/>
                </a:solidFill>
              </a:rPr>
              <a:t>comuni</a:t>
            </a:r>
          </a:p>
        </p:txBody>
      </p:sp>
      <p:sp>
        <p:nvSpPr>
          <p:cNvPr id="62477" name="Text Box 27"/>
          <p:cNvSpPr txBox="1">
            <a:spLocks noChangeArrowheads="1"/>
          </p:cNvSpPr>
          <p:nvPr/>
        </p:nvSpPr>
        <p:spPr bwMode="auto">
          <a:xfrm>
            <a:off x="2384425" y="7731125"/>
            <a:ext cx="4113213" cy="1717675"/>
          </a:xfrm>
          <a:prstGeom prst="rect">
            <a:avLst/>
          </a:prstGeom>
          <a:solidFill>
            <a:srgbClr val="FF6600">
              <a:alpha val="92155"/>
            </a:srgbClr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1300163">
              <a:spcBef>
                <a:spcPct val="50000"/>
              </a:spcBef>
            </a:pPr>
            <a:r>
              <a:rPr lang="it-IT" sz="2600" b="1">
                <a:solidFill>
                  <a:srgbClr val="000066"/>
                </a:solidFill>
              </a:rPr>
              <a:t>organizzano  sul territorio la raccolta differenziata e informano i cittadini</a:t>
            </a:r>
          </a:p>
        </p:txBody>
      </p:sp>
      <p:sp>
        <p:nvSpPr>
          <p:cNvPr id="62478" name="Line 29"/>
          <p:cNvSpPr>
            <a:spLocks noChangeShapeType="1"/>
          </p:cNvSpPr>
          <p:nvPr/>
        </p:nvSpPr>
        <p:spPr bwMode="auto">
          <a:xfrm flipV="1">
            <a:off x="4148138" y="6176963"/>
            <a:ext cx="0" cy="920750"/>
          </a:xfrm>
          <a:prstGeom prst="line">
            <a:avLst/>
          </a:prstGeom>
          <a:noFill/>
          <a:ln w="88900">
            <a:solidFill>
              <a:srgbClr val="FF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2479" name="Line 30"/>
          <p:cNvSpPr>
            <a:spLocks noChangeShapeType="1"/>
          </p:cNvSpPr>
          <p:nvPr/>
        </p:nvSpPr>
        <p:spPr bwMode="auto">
          <a:xfrm>
            <a:off x="4144963" y="4010025"/>
            <a:ext cx="0" cy="1025525"/>
          </a:xfrm>
          <a:prstGeom prst="line">
            <a:avLst/>
          </a:prstGeom>
          <a:noFill/>
          <a:ln w="88900">
            <a:solidFill>
              <a:srgbClr val="FF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2480" name="Rectangle 31"/>
          <p:cNvSpPr>
            <a:spLocks noChangeArrowheads="1"/>
          </p:cNvSpPr>
          <p:nvPr/>
        </p:nvSpPr>
        <p:spPr bwMode="auto">
          <a:xfrm>
            <a:off x="8235950" y="1625600"/>
            <a:ext cx="2560638" cy="509588"/>
          </a:xfrm>
          <a:prstGeom prst="rect">
            <a:avLst/>
          </a:prstGeom>
          <a:solidFill>
            <a:srgbClr val="CCFF33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62481" name="Text Box 32"/>
          <p:cNvSpPr txBox="1">
            <a:spLocks noChangeArrowheads="1"/>
          </p:cNvSpPr>
          <p:nvPr/>
        </p:nvSpPr>
        <p:spPr bwMode="auto">
          <a:xfrm>
            <a:off x="8243888" y="2282825"/>
            <a:ext cx="2559050" cy="1717675"/>
          </a:xfrm>
          <a:prstGeom prst="rect">
            <a:avLst/>
          </a:prstGeom>
          <a:solidFill>
            <a:srgbClr val="CCFF33">
              <a:alpha val="78038"/>
            </a:srgbClr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1300163">
              <a:spcBef>
                <a:spcPct val="50000"/>
              </a:spcBef>
            </a:pPr>
            <a:r>
              <a:rPr lang="it-IT" sz="2600" b="1">
                <a:solidFill>
                  <a:srgbClr val="000066"/>
                </a:solidFill>
              </a:rPr>
              <a:t>raccolgono il materiale e lo avviano al riciclo</a:t>
            </a:r>
          </a:p>
        </p:txBody>
      </p:sp>
      <p:sp>
        <p:nvSpPr>
          <p:cNvPr id="62482" name="Rectangle 33"/>
          <p:cNvSpPr>
            <a:spLocks noChangeArrowheads="1"/>
          </p:cNvSpPr>
          <p:nvPr/>
        </p:nvSpPr>
        <p:spPr bwMode="auto">
          <a:xfrm>
            <a:off x="8235950" y="1517650"/>
            <a:ext cx="2566988" cy="6477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/>
            <a:r>
              <a:rPr lang="it-IT" sz="3400" b="1">
                <a:solidFill>
                  <a:srgbClr val="000066"/>
                </a:solidFill>
              </a:rPr>
              <a:t>produttori</a:t>
            </a:r>
          </a:p>
        </p:txBody>
      </p:sp>
      <p:sp>
        <p:nvSpPr>
          <p:cNvPr id="62483" name="Line 34"/>
          <p:cNvSpPr>
            <a:spLocks noChangeShapeType="1"/>
          </p:cNvSpPr>
          <p:nvPr/>
        </p:nvSpPr>
        <p:spPr bwMode="auto">
          <a:xfrm flipH="1">
            <a:off x="8345488" y="4121150"/>
            <a:ext cx="1587" cy="1022350"/>
          </a:xfrm>
          <a:prstGeom prst="line">
            <a:avLst/>
          </a:prstGeom>
          <a:noFill/>
          <a:ln w="88900">
            <a:solidFill>
              <a:srgbClr val="FF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2484" name="Line 35"/>
          <p:cNvSpPr>
            <a:spLocks noChangeShapeType="1"/>
          </p:cNvSpPr>
          <p:nvPr/>
        </p:nvSpPr>
        <p:spPr bwMode="auto">
          <a:xfrm>
            <a:off x="10701338" y="4121150"/>
            <a:ext cx="0" cy="1022350"/>
          </a:xfrm>
          <a:prstGeom prst="line">
            <a:avLst/>
          </a:prstGeom>
          <a:noFill/>
          <a:ln w="88900">
            <a:solidFill>
              <a:srgbClr val="FF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2485" name="WordArt 25"/>
          <p:cNvSpPr>
            <a:spLocks noChangeArrowheads="1" noChangeShapeType="1" noTextEdit="1"/>
          </p:cNvSpPr>
          <p:nvPr/>
        </p:nvSpPr>
        <p:spPr bwMode="auto">
          <a:xfrm>
            <a:off x="217488" y="325438"/>
            <a:ext cx="12679362" cy="75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i protagonisti e le fasi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WordArt 12"/>
          <p:cNvSpPr>
            <a:spLocks noChangeArrowheads="1" noChangeShapeType="1" noTextEdit="1"/>
          </p:cNvSpPr>
          <p:nvPr/>
        </p:nvSpPr>
        <p:spPr bwMode="auto">
          <a:xfrm>
            <a:off x="650875" y="374650"/>
            <a:ext cx="12028488" cy="830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2° incontro con gli operatori Sat</a:t>
            </a:r>
          </a:p>
        </p:txBody>
      </p:sp>
      <p:sp>
        <p:nvSpPr>
          <p:cNvPr id="63490" name="Text Box 5"/>
          <p:cNvSpPr txBox="1">
            <a:spLocks noChangeArrowheads="1"/>
          </p:cNvSpPr>
          <p:nvPr/>
        </p:nvSpPr>
        <p:spPr bwMode="auto">
          <a:xfrm>
            <a:off x="1042988" y="1865313"/>
            <a:ext cx="11514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4000" b="1"/>
              <a:t>In questo 2° incontro abbiamo scoperto dove </a:t>
            </a:r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1173163" y="2725738"/>
            <a:ext cx="109918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4000" b="1"/>
              <a:t>viene portato il contenuto dei diversi bidoni</a:t>
            </a:r>
          </a:p>
          <a:p>
            <a:pPr algn="ctr" defTabSz="914400">
              <a:spcBef>
                <a:spcPct val="50000"/>
              </a:spcBef>
            </a:pPr>
            <a:r>
              <a:rPr lang="it-IT" sz="4000" b="1"/>
              <a:t>e quali sono i trattamenti che subisce</a:t>
            </a:r>
          </a:p>
        </p:txBody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1223963" y="4638675"/>
            <a:ext cx="10991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4000" b="1">
                <a:solidFill>
                  <a:srgbClr val="FFCC00"/>
                </a:solidFill>
              </a:rPr>
              <a:t>Abbiamo anche scoperto che se il contenuto non è “conforme” viene rispedito al Comune</a:t>
            </a:r>
          </a:p>
        </p:txBody>
      </p:sp>
      <p:sp>
        <p:nvSpPr>
          <p:cNvPr id="63493" name="Text Box 9"/>
          <p:cNvSpPr txBox="1">
            <a:spLocks noChangeArrowheads="1"/>
          </p:cNvSpPr>
          <p:nvPr/>
        </p:nvSpPr>
        <p:spPr bwMode="auto">
          <a:xfrm>
            <a:off x="247650" y="5875338"/>
            <a:ext cx="1300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4000" b="1"/>
              <a:t>con grave danno, economico e per l’ ambiente</a:t>
            </a:r>
          </a:p>
        </p:txBody>
      </p:sp>
      <p:sp>
        <p:nvSpPr>
          <p:cNvPr id="63494" name="Text Box 7"/>
          <p:cNvSpPr txBox="1">
            <a:spLocks noChangeArrowheads="1"/>
          </p:cNvSpPr>
          <p:nvPr/>
        </p:nvSpPr>
        <p:spPr bwMode="auto">
          <a:xfrm>
            <a:off x="0" y="7229475"/>
            <a:ext cx="13004800" cy="1555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4800" b="1">
                <a:solidFill>
                  <a:srgbClr val="000066"/>
                </a:solidFill>
              </a:rPr>
              <a:t>Per questo motivo dobbiamo migliorare la qualità della nostra raccolta</a:t>
            </a:r>
          </a:p>
        </p:txBody>
      </p:sp>
      <p:sp>
        <p:nvSpPr>
          <p:cNvPr id="63495" name="Rectangle 12"/>
          <p:cNvSpPr>
            <a:spLocks noGrp="1"/>
          </p:cNvSpPr>
          <p:nvPr>
            <p:ph type="ctrTitle"/>
          </p:nvPr>
        </p:nvSpPr>
        <p:spPr>
          <a:xfrm>
            <a:off x="974725" y="3278188"/>
            <a:ext cx="11055350" cy="2090737"/>
          </a:xfrm>
        </p:spPr>
        <p:txBody>
          <a:bodyPr/>
          <a:lstStyle/>
          <a:p>
            <a:r>
              <a:rPr lang="it-IT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WordArt 25"/>
          <p:cNvSpPr>
            <a:spLocks noChangeArrowheads="1" noChangeShapeType="1" noTextEdit="1"/>
          </p:cNvSpPr>
          <p:nvPr/>
        </p:nvSpPr>
        <p:spPr bwMode="auto">
          <a:xfrm>
            <a:off x="217488" y="325438"/>
            <a:ext cx="12679362" cy="75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oltre gli imballaggi........</a:t>
            </a:r>
          </a:p>
        </p:txBody>
      </p:sp>
      <p:sp>
        <p:nvSpPr>
          <p:cNvPr id="64514" name="WordArt 25"/>
          <p:cNvSpPr>
            <a:spLocks noChangeArrowheads="1" noChangeShapeType="1" noTextEdit="1"/>
          </p:cNvSpPr>
          <p:nvPr/>
        </p:nvSpPr>
        <p:spPr bwMode="auto">
          <a:xfrm>
            <a:off x="233363" y="1785938"/>
            <a:ext cx="12663487" cy="75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la frazione umida dei rifiuti</a:t>
            </a:r>
          </a:p>
        </p:txBody>
      </p:sp>
      <p:sp>
        <p:nvSpPr>
          <p:cNvPr id="64515" name="Text Box 13"/>
          <p:cNvSpPr txBox="1">
            <a:spLocks noChangeArrowheads="1"/>
          </p:cNvSpPr>
          <p:nvPr/>
        </p:nvSpPr>
        <p:spPr bwMode="auto">
          <a:xfrm>
            <a:off x="982663" y="3179763"/>
            <a:ext cx="107442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b="1"/>
              <a:t>Obiettivo: </a:t>
            </a:r>
          </a:p>
          <a:p>
            <a:pPr defTabSz="914400">
              <a:spcBef>
                <a:spcPct val="50000"/>
              </a:spcBef>
            </a:pPr>
            <a:r>
              <a:rPr lang="it-IT" sz="4000" b="1"/>
              <a:t>diminuire la quantità di rifiuti che vengono smaltiti in discarica</a:t>
            </a:r>
          </a:p>
        </p:txBody>
      </p:sp>
      <p:sp>
        <p:nvSpPr>
          <p:cNvPr id="64516" name="Text Box 14"/>
          <p:cNvSpPr txBox="1">
            <a:spLocks noChangeArrowheads="1"/>
          </p:cNvSpPr>
          <p:nvPr/>
        </p:nvSpPr>
        <p:spPr bwMode="auto">
          <a:xfrm>
            <a:off x="992188" y="5729288"/>
            <a:ext cx="107442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b="1"/>
              <a:t>Strategia: </a:t>
            </a:r>
          </a:p>
          <a:p>
            <a:pPr defTabSz="914400">
              <a:spcBef>
                <a:spcPct val="50000"/>
              </a:spcBef>
            </a:pPr>
            <a:r>
              <a:rPr lang="it-IT" sz="4000" b="1"/>
              <a:t>recuperare la frazione umida</a:t>
            </a:r>
          </a:p>
        </p:txBody>
      </p:sp>
      <p:sp>
        <p:nvSpPr>
          <p:cNvPr id="64517" name="Text Box 14"/>
          <p:cNvSpPr txBox="1">
            <a:spLocks noChangeArrowheads="1"/>
          </p:cNvSpPr>
          <p:nvPr/>
        </p:nvSpPr>
        <p:spPr bwMode="auto">
          <a:xfrm>
            <a:off x="992188" y="7700963"/>
            <a:ext cx="107442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b="1"/>
              <a:t>Buona pratica:</a:t>
            </a:r>
          </a:p>
          <a:p>
            <a:pPr defTabSz="914400">
              <a:spcBef>
                <a:spcPct val="50000"/>
              </a:spcBef>
            </a:pPr>
            <a:r>
              <a:rPr lang="it-IT" sz="4000" b="1"/>
              <a:t>Compostare i rifiuti organici della scuola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Oval 2"/>
          <p:cNvSpPr>
            <a:spLocks noChangeArrowheads="1"/>
          </p:cNvSpPr>
          <p:nvPr/>
        </p:nvSpPr>
        <p:spPr bwMode="auto">
          <a:xfrm>
            <a:off x="2787650" y="1354138"/>
            <a:ext cx="7346950" cy="6496050"/>
          </a:xfrm>
          <a:prstGeom prst="ellipse">
            <a:avLst/>
          </a:prstGeom>
          <a:noFill/>
          <a:ln w="1206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65538" name="Line 31"/>
          <p:cNvSpPr>
            <a:spLocks noChangeShapeType="1"/>
          </p:cNvSpPr>
          <p:nvPr/>
        </p:nvSpPr>
        <p:spPr bwMode="auto">
          <a:xfrm flipH="1" flipV="1">
            <a:off x="6992938" y="3835400"/>
            <a:ext cx="1449387" cy="1419225"/>
          </a:xfrm>
          <a:prstGeom prst="line">
            <a:avLst/>
          </a:prstGeom>
          <a:noFill/>
          <a:ln w="88900">
            <a:solidFill>
              <a:srgbClr val="FF6600"/>
            </a:solidFill>
            <a:prstDash val="sysDot"/>
            <a:round/>
            <a:headEnd/>
            <a:tailEnd type="arrow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65539" name="Line 32"/>
          <p:cNvSpPr>
            <a:spLocks noChangeShapeType="1"/>
          </p:cNvSpPr>
          <p:nvPr/>
        </p:nvSpPr>
        <p:spPr bwMode="auto">
          <a:xfrm flipH="1" flipV="1">
            <a:off x="7572375" y="2949575"/>
            <a:ext cx="1076325" cy="622300"/>
          </a:xfrm>
          <a:prstGeom prst="line">
            <a:avLst/>
          </a:prstGeom>
          <a:noFill/>
          <a:ln w="88900">
            <a:solidFill>
              <a:srgbClr val="FF6600"/>
            </a:solidFill>
            <a:prstDash val="sysDot"/>
            <a:round/>
            <a:headEnd/>
            <a:tailEnd type="arrow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51217" name="plant"/>
          <p:cNvSpPr>
            <a:spLocks noEditPoints="1" noChangeArrowheads="1"/>
          </p:cNvSpPr>
          <p:nvPr/>
        </p:nvSpPr>
        <p:spPr bwMode="auto">
          <a:xfrm rot="1806253">
            <a:off x="2532063" y="4924425"/>
            <a:ext cx="1951037" cy="14112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1218" name="plant"/>
          <p:cNvSpPr>
            <a:spLocks noEditPoints="1" noChangeArrowheads="1"/>
          </p:cNvSpPr>
          <p:nvPr/>
        </p:nvSpPr>
        <p:spPr bwMode="auto">
          <a:xfrm rot="993971">
            <a:off x="2360613" y="5686425"/>
            <a:ext cx="1927225" cy="1546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65542" name="Picture 19" descr="j030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9100" y="6203950"/>
            <a:ext cx="215106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20" descr="j0332364"/>
          <p:cNvPicPr>
            <a:picLocks noChangeAspect="1" noChangeArrowheads="1"/>
          </p:cNvPicPr>
          <p:nvPr/>
        </p:nvPicPr>
        <p:blipFill>
          <a:blip r:embed="rId3"/>
          <a:srcRect r="4727"/>
          <a:stretch>
            <a:fillRect/>
          </a:stretch>
        </p:blipFill>
        <p:spPr bwMode="auto">
          <a:xfrm>
            <a:off x="8789988" y="5456238"/>
            <a:ext cx="22653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AutoShape 22"/>
          <p:cNvSpPr>
            <a:spLocks noChangeArrowheads="1"/>
          </p:cNvSpPr>
          <p:nvPr/>
        </p:nvSpPr>
        <p:spPr bwMode="auto">
          <a:xfrm>
            <a:off x="1546225" y="1882775"/>
            <a:ext cx="2895600" cy="2509838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t-IT" sz="1400" b="1">
              <a:solidFill>
                <a:schemeClr val="tx1"/>
              </a:solidFill>
            </a:endParaRP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5672138" y="1209675"/>
            <a:ext cx="1271587" cy="711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defTabSz="914400">
              <a:defRPr/>
            </a:pPr>
            <a:r>
              <a:rPr lang="it-IT" sz="2000" b="1">
                <a:solidFill>
                  <a:srgbClr val="000066"/>
                </a:solidFill>
              </a:rPr>
              <a:t>CO</a:t>
            </a:r>
            <a:r>
              <a:rPr lang="it-IT" sz="1400" b="1">
                <a:solidFill>
                  <a:srgbClr val="000066"/>
                </a:solidFill>
              </a:rPr>
              <a:t>2</a:t>
            </a:r>
            <a:endParaRPr lang="it-IT" sz="1800" b="1">
              <a:solidFill>
                <a:srgbClr val="000066"/>
              </a:solidFill>
            </a:endParaRP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5672138" y="2436813"/>
            <a:ext cx="1271587" cy="6223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defTabSz="914400">
              <a:defRPr/>
            </a:pPr>
            <a:r>
              <a:rPr lang="it-IT" sz="2000" b="1">
                <a:solidFill>
                  <a:srgbClr val="000066"/>
                </a:solidFill>
              </a:rPr>
              <a:t>batteri</a:t>
            </a:r>
          </a:p>
        </p:txBody>
      </p:sp>
      <p:sp>
        <p:nvSpPr>
          <p:cNvPr id="65547" name="Line 25"/>
          <p:cNvSpPr>
            <a:spLocks noChangeShapeType="1"/>
          </p:cNvSpPr>
          <p:nvPr/>
        </p:nvSpPr>
        <p:spPr bwMode="auto">
          <a:xfrm flipV="1">
            <a:off x="6253163" y="1677988"/>
            <a:ext cx="1587" cy="801687"/>
          </a:xfrm>
          <a:prstGeom prst="line">
            <a:avLst/>
          </a:prstGeom>
          <a:noFill/>
          <a:ln w="88900">
            <a:solidFill>
              <a:srgbClr val="FF6600"/>
            </a:solidFill>
            <a:prstDash val="sysDot"/>
            <a:round/>
            <a:headEnd/>
            <a:tailEnd type="arrow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3119438" y="5667375"/>
            <a:ext cx="1662112" cy="3540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defTabSz="914400">
              <a:defRPr/>
            </a:pPr>
            <a:r>
              <a:rPr lang="it-IT" sz="1800" b="1">
                <a:solidFill>
                  <a:srgbClr val="000066"/>
                </a:solidFill>
              </a:rPr>
              <a:t>vegetali</a:t>
            </a: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5683250" y="6475413"/>
            <a:ext cx="1662113" cy="3540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defTabSz="914400">
              <a:defRPr/>
            </a:pPr>
            <a:r>
              <a:rPr lang="it-IT" sz="1800" b="1">
                <a:solidFill>
                  <a:srgbClr val="000066"/>
                </a:solidFill>
              </a:rPr>
              <a:t>erbivori</a:t>
            </a:r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8789988" y="5216525"/>
            <a:ext cx="2265362" cy="3841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defTabSz="914400">
              <a:defRPr/>
            </a:pPr>
            <a:r>
              <a:rPr lang="it-IT" sz="1800" b="1">
                <a:solidFill>
                  <a:srgbClr val="000066"/>
                </a:solidFill>
              </a:rPr>
              <a:t>carnivori</a:t>
            </a:r>
          </a:p>
        </p:txBody>
      </p:sp>
      <p:sp>
        <p:nvSpPr>
          <p:cNvPr id="65551" name="Line 29"/>
          <p:cNvSpPr>
            <a:spLocks noChangeShapeType="1"/>
          </p:cNvSpPr>
          <p:nvPr/>
        </p:nvSpPr>
        <p:spPr bwMode="auto">
          <a:xfrm flipV="1">
            <a:off x="4325938" y="3759200"/>
            <a:ext cx="1344612" cy="1316038"/>
          </a:xfrm>
          <a:prstGeom prst="line">
            <a:avLst/>
          </a:prstGeom>
          <a:noFill/>
          <a:ln w="88900">
            <a:solidFill>
              <a:srgbClr val="FF6600"/>
            </a:solidFill>
            <a:prstDash val="sysDot"/>
            <a:round/>
            <a:headEnd/>
            <a:tailEnd type="arrow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65552" name="Line 30"/>
          <p:cNvSpPr>
            <a:spLocks noChangeShapeType="1"/>
          </p:cNvSpPr>
          <p:nvPr/>
        </p:nvSpPr>
        <p:spPr bwMode="auto">
          <a:xfrm flipH="1" flipV="1">
            <a:off x="6370638" y="4392613"/>
            <a:ext cx="17462" cy="1779587"/>
          </a:xfrm>
          <a:prstGeom prst="line">
            <a:avLst/>
          </a:prstGeom>
          <a:noFill/>
          <a:ln w="88900">
            <a:solidFill>
              <a:srgbClr val="FF6600"/>
            </a:solidFill>
            <a:prstDash val="sysDot"/>
            <a:round/>
            <a:headEnd/>
            <a:tailEnd type="arrow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51233" name="Rectangle 33"/>
          <p:cNvSpPr>
            <a:spLocks noChangeArrowheads="1"/>
          </p:cNvSpPr>
          <p:nvPr/>
        </p:nvSpPr>
        <p:spPr bwMode="auto">
          <a:xfrm>
            <a:off x="9115425" y="2112963"/>
            <a:ext cx="1868488" cy="3540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defTabSz="914400">
              <a:defRPr/>
            </a:pPr>
            <a:r>
              <a:rPr lang="it-IT" sz="1800" b="1">
                <a:solidFill>
                  <a:srgbClr val="000066"/>
                </a:solidFill>
              </a:rPr>
              <a:t>onnivori</a:t>
            </a:r>
          </a:p>
        </p:txBody>
      </p:sp>
      <p:pic>
        <p:nvPicPr>
          <p:cNvPr id="65554" name="Picture 39" descr="Scan0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7963" y="2482850"/>
            <a:ext cx="195738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5" name="WordArt 29"/>
          <p:cNvSpPr>
            <a:spLocks noChangeArrowheads="1" noChangeShapeType="1" noTextEdit="1"/>
          </p:cNvSpPr>
          <p:nvPr/>
        </p:nvSpPr>
        <p:spPr bwMode="auto">
          <a:xfrm>
            <a:off x="1525588" y="304800"/>
            <a:ext cx="10079037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in natura non esistono i rifiuti</a:t>
            </a:r>
          </a:p>
        </p:txBody>
      </p:sp>
      <p:sp>
        <p:nvSpPr>
          <p:cNvPr id="65556" name="WordArt 30"/>
          <p:cNvSpPr>
            <a:spLocks noChangeArrowheads="1" noChangeShapeType="1" noTextEdit="1"/>
          </p:cNvSpPr>
          <p:nvPr/>
        </p:nvSpPr>
        <p:spPr bwMode="auto">
          <a:xfrm>
            <a:off x="2268538" y="8372475"/>
            <a:ext cx="8458200" cy="738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tutto si ricicla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6" descr="❤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3975"/>
            <a:ext cx="12788900" cy="9591675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6562" name="WordArt 5"/>
          <p:cNvSpPr>
            <a:spLocks noChangeArrowheads="1" noChangeShapeType="1" noTextEdit="1"/>
          </p:cNvSpPr>
          <p:nvPr/>
        </p:nvSpPr>
        <p:spPr bwMode="auto">
          <a:xfrm>
            <a:off x="433388" y="325438"/>
            <a:ext cx="1224597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proviamo a farlo anche noi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❤❤❤❤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" y="-92075"/>
            <a:ext cx="13004800" cy="9755188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7586" name="Picture 3" descr="❤❤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4477">
            <a:off x="758825" y="215900"/>
            <a:ext cx="4333875" cy="3251200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7587" name="Picture 4" descr="❤❤❤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1088">
            <a:off x="8207375" y="396875"/>
            <a:ext cx="4443413" cy="3332163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7588" name="WordArt 8"/>
          <p:cNvSpPr>
            <a:spLocks noChangeArrowheads="1" noChangeShapeType="1" noTextEdit="1"/>
          </p:cNvSpPr>
          <p:nvPr/>
        </p:nvSpPr>
        <p:spPr bwMode="auto">
          <a:xfrm>
            <a:off x="758825" y="368300"/>
            <a:ext cx="11487150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messa in opera della compostiera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WordArt 4"/>
          <p:cNvSpPr>
            <a:spLocks noChangeArrowheads="1" noChangeShapeType="1" noTextEdit="1"/>
          </p:cNvSpPr>
          <p:nvPr/>
        </p:nvSpPr>
        <p:spPr bwMode="auto">
          <a:xfrm>
            <a:off x="650875" y="228600"/>
            <a:ext cx="12028488" cy="1144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conoscenza del nostro territorio</a:t>
            </a:r>
          </a:p>
        </p:txBody>
      </p:sp>
      <p:pic>
        <p:nvPicPr>
          <p:cNvPr id="22530" name="Picture 8" descr="pes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5950" y="6808788"/>
            <a:ext cx="4768850" cy="2836862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2531" name="Picture 10" descr="vig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0" y="5910263"/>
            <a:ext cx="5635625" cy="3735387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2532" name="Picture 7" descr="castello-spotorno-238x2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272088"/>
            <a:ext cx="5153025" cy="4373562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2533" name="Picture 6" descr="cartina-freeridetou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951038"/>
            <a:ext cx="6827838" cy="3368675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2534" name="Picture 9" descr="spotorno_fo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1063" y="1951038"/>
            <a:ext cx="7043737" cy="5283200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 descr="❤❤❤❤❤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0" y="0"/>
            <a:ext cx="9672638" cy="986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7" descr="❤❤❤❤❤❤❤❤❤❤❤"/>
          <p:cNvPicPr>
            <a:picLocks noChangeAspect="1" noChangeArrowheads="1"/>
          </p:cNvPicPr>
          <p:nvPr/>
        </p:nvPicPr>
        <p:blipFill>
          <a:blip r:embed="rId3">
            <a:lum bright="12000" contrast="42000"/>
          </a:blip>
          <a:srcRect/>
          <a:stretch>
            <a:fillRect/>
          </a:stretch>
        </p:blipFill>
        <p:spPr bwMode="auto">
          <a:xfrm>
            <a:off x="9102725" y="0"/>
            <a:ext cx="390207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8" descr="❤❤❤❤❤❤❤❤❤❤❤❤"/>
          <p:cNvPicPr>
            <a:picLocks noChangeAspect="1" noChangeArrowheads="1"/>
          </p:cNvPicPr>
          <p:nvPr/>
        </p:nvPicPr>
        <p:blipFill>
          <a:blip r:embed="rId4">
            <a:lum bright="12000" contrast="42000"/>
          </a:blip>
          <a:srcRect/>
          <a:stretch>
            <a:fillRect/>
          </a:stretch>
        </p:blipFill>
        <p:spPr bwMode="auto">
          <a:xfrm>
            <a:off x="9591675" y="5202238"/>
            <a:ext cx="3413125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WordArt 8"/>
          <p:cNvSpPr>
            <a:spLocks noChangeArrowheads="1" noChangeShapeType="1" noTextEdit="1"/>
          </p:cNvSpPr>
          <p:nvPr/>
        </p:nvSpPr>
        <p:spPr bwMode="auto">
          <a:xfrm>
            <a:off x="758825" y="217488"/>
            <a:ext cx="11487150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montaggio e preparazione del fondo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WordArt 5"/>
          <p:cNvSpPr>
            <a:spLocks noChangeArrowheads="1" noChangeShapeType="1" noTextEdit="1"/>
          </p:cNvSpPr>
          <p:nvPr/>
        </p:nvSpPr>
        <p:spPr bwMode="auto">
          <a:xfrm>
            <a:off x="1192213" y="433388"/>
            <a:ext cx="10945812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menu per demolitori e batteri</a:t>
            </a:r>
          </a:p>
        </p:txBody>
      </p:sp>
      <p:sp>
        <p:nvSpPr>
          <p:cNvPr id="69634" name="Rectangle 13"/>
          <p:cNvSpPr>
            <a:spLocks noChangeArrowheads="1"/>
          </p:cNvSpPr>
          <p:nvPr/>
        </p:nvSpPr>
        <p:spPr bwMode="auto">
          <a:xfrm>
            <a:off x="758825" y="2387600"/>
            <a:ext cx="5202238" cy="1682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 anchor="ctr">
            <a:spAutoFit/>
          </a:bodyPr>
          <a:lstStyle/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cibi cotti, avanzi di pesci,carni, frutta, verdura, te e caffè ….</a:t>
            </a:r>
          </a:p>
        </p:txBody>
      </p:sp>
      <p:sp>
        <p:nvSpPr>
          <p:cNvPr id="69635" name="Rectangle 8"/>
          <p:cNvSpPr>
            <a:spLocks noChangeArrowheads="1"/>
          </p:cNvSpPr>
          <p:nvPr/>
        </p:nvSpPr>
        <p:spPr bwMode="auto">
          <a:xfrm>
            <a:off x="0" y="1408113"/>
            <a:ext cx="13004800" cy="6477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Tutto inizia in cucina e in giardino</a:t>
            </a:r>
          </a:p>
        </p:txBody>
      </p:sp>
      <p:sp>
        <p:nvSpPr>
          <p:cNvPr id="69636" name="Rectangle 9"/>
          <p:cNvSpPr>
            <a:spLocks noChangeArrowheads="1"/>
          </p:cNvSpPr>
          <p:nvPr/>
        </p:nvSpPr>
        <p:spPr bwMode="auto">
          <a:xfrm>
            <a:off x="758825" y="4117975"/>
            <a:ext cx="5202238" cy="22002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ricchi di </a:t>
            </a:r>
          </a:p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AZOTO e ACQUA </a:t>
            </a:r>
          </a:p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si decompongono rapidamente</a:t>
            </a:r>
          </a:p>
        </p:txBody>
      </p:sp>
      <p:sp>
        <p:nvSpPr>
          <p:cNvPr id="69637" name="Rectangle 11"/>
          <p:cNvSpPr>
            <a:spLocks noChangeArrowheads="1"/>
          </p:cNvSpPr>
          <p:nvPr/>
        </p:nvSpPr>
        <p:spPr bwMode="auto">
          <a:xfrm rot="-5400000">
            <a:off x="-3155950" y="5540375"/>
            <a:ext cx="6962775" cy="650875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r" defTabSz="1300163"/>
            <a:r>
              <a:rPr lang="it-IT" sz="3400" b="1">
                <a:solidFill>
                  <a:srgbClr val="000099"/>
                </a:solidFill>
              </a:rPr>
              <a:t>MATERIALI     NUTRITIVI</a:t>
            </a:r>
            <a:r>
              <a:rPr lang="it-IT" sz="3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9638" name="Rectangle 13"/>
          <p:cNvSpPr>
            <a:spLocks noChangeArrowheads="1"/>
          </p:cNvSpPr>
          <p:nvPr/>
        </p:nvSpPr>
        <p:spPr bwMode="auto">
          <a:xfrm>
            <a:off x="6719888" y="2387600"/>
            <a:ext cx="5526087" cy="1682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 anchor="ctr">
            <a:spAutoFit/>
          </a:bodyPr>
          <a:lstStyle/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Foglie secche, paglia, corteccia, erba</a:t>
            </a:r>
          </a:p>
          <a:p>
            <a:pPr algn="ctr" defTabSz="1300163"/>
            <a:endParaRPr lang="it-IT" sz="3400">
              <a:solidFill>
                <a:srgbClr val="000099"/>
              </a:solidFill>
            </a:endParaRPr>
          </a:p>
        </p:txBody>
      </p:sp>
      <p:sp>
        <p:nvSpPr>
          <p:cNvPr id="69639" name="Rectangle 14"/>
          <p:cNvSpPr>
            <a:spLocks noChangeArrowheads="1"/>
          </p:cNvSpPr>
          <p:nvPr/>
        </p:nvSpPr>
        <p:spPr bwMode="auto">
          <a:xfrm>
            <a:off x="6719888" y="4117975"/>
            <a:ext cx="5526087" cy="22002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ricchi di </a:t>
            </a:r>
          </a:p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CARBONIO</a:t>
            </a:r>
          </a:p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si decompongono </a:t>
            </a:r>
          </a:p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più lentamente</a:t>
            </a:r>
          </a:p>
        </p:txBody>
      </p:sp>
      <p:sp>
        <p:nvSpPr>
          <p:cNvPr id="69640" name="Rectangle 16"/>
          <p:cNvSpPr>
            <a:spLocks noChangeArrowheads="1"/>
          </p:cNvSpPr>
          <p:nvPr/>
        </p:nvSpPr>
        <p:spPr bwMode="auto">
          <a:xfrm rot="-5400000">
            <a:off x="9195594" y="5541169"/>
            <a:ext cx="6964362" cy="647700"/>
          </a:xfrm>
          <a:prstGeom prst="rect">
            <a:avLst/>
          </a:prstGeom>
          <a:solidFill>
            <a:srgbClr val="FF00FF">
              <a:alpha val="61960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r" defTabSz="1300163"/>
            <a:r>
              <a:rPr lang="it-IT" sz="3400" b="1">
                <a:solidFill>
                  <a:schemeClr val="tx1"/>
                </a:solidFill>
              </a:rPr>
              <a:t>MATERIALI</a:t>
            </a:r>
            <a:r>
              <a:rPr lang="it-IT" sz="3400" b="1">
                <a:solidFill>
                  <a:schemeClr val="bg1"/>
                </a:solidFill>
              </a:rPr>
              <a:t>  </a:t>
            </a:r>
            <a:r>
              <a:rPr lang="it-IT" sz="3400" b="1">
                <a:solidFill>
                  <a:schemeClr val="tx1"/>
                </a:solidFill>
              </a:rPr>
              <a:t>STRUTTURALI</a:t>
            </a:r>
          </a:p>
        </p:txBody>
      </p:sp>
      <p:sp>
        <p:nvSpPr>
          <p:cNvPr id="69641" name="Rectangle 22"/>
          <p:cNvSpPr>
            <a:spLocks noChangeArrowheads="1"/>
          </p:cNvSpPr>
          <p:nvPr/>
        </p:nvSpPr>
        <p:spPr bwMode="auto">
          <a:xfrm>
            <a:off x="758825" y="6629400"/>
            <a:ext cx="11487150" cy="271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PROPORZIONI: </a:t>
            </a:r>
          </a:p>
          <a:p>
            <a:pPr algn="ctr" defTabSz="1300163"/>
            <a:endParaRPr lang="it-IT" sz="3400" b="1">
              <a:solidFill>
                <a:srgbClr val="000066"/>
              </a:solidFill>
            </a:endParaRPr>
          </a:p>
          <a:p>
            <a:pPr algn="ctr" defTabSz="1300163"/>
            <a:r>
              <a:rPr lang="it-IT" sz="3400" b="1">
                <a:solidFill>
                  <a:srgbClr val="000066"/>
                </a:solidFill>
              </a:rPr>
              <a:t>1 unità  mat. nutritivo   +   2 unità  mat. strutturale</a:t>
            </a:r>
          </a:p>
          <a:p>
            <a:pPr algn="ctr" defTabSz="1300163"/>
            <a:endParaRPr lang="it-IT" sz="3400" b="1">
              <a:solidFill>
                <a:schemeClr val="accent2"/>
              </a:solidFill>
            </a:endParaRPr>
          </a:p>
          <a:p>
            <a:pPr algn="ctr" defTabSz="1300163"/>
            <a:endParaRPr lang="it-IT" sz="3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WordArt 5"/>
          <p:cNvSpPr>
            <a:spLocks noChangeArrowheads="1" noChangeShapeType="1" noTextEdit="1"/>
          </p:cNvSpPr>
          <p:nvPr/>
        </p:nvSpPr>
        <p:spPr bwMode="auto">
          <a:xfrm>
            <a:off x="541338" y="107950"/>
            <a:ext cx="1192212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i tempi della decomposizione</a:t>
            </a:r>
          </a:p>
        </p:txBody>
      </p:sp>
      <p:pic>
        <p:nvPicPr>
          <p:cNvPr id="70658" name="Picture 6" descr="photo17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491038" y="4348163"/>
            <a:ext cx="7907337" cy="5208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0659" name="Picture 9" descr="photo8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585788" y="6646863"/>
            <a:ext cx="3902075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13" descr="photo15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7561263" y="825500"/>
            <a:ext cx="487680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7" descr="photo2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585788" y="825500"/>
            <a:ext cx="3902075" cy="2941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70662" name="Picture 8" descr="photo5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585788" y="3735388"/>
            <a:ext cx="3902075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10" descr="photo11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4487863" y="825500"/>
            <a:ext cx="379253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8" descr="IMGP23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5792">
            <a:off x="10174288" y="1201738"/>
            <a:ext cx="2487612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WordArt 5"/>
          <p:cNvSpPr>
            <a:spLocks noChangeArrowheads="1" noChangeShapeType="1" noTextEdit="1"/>
          </p:cNvSpPr>
          <p:nvPr/>
        </p:nvSpPr>
        <p:spPr bwMode="auto">
          <a:xfrm>
            <a:off x="1363663" y="479425"/>
            <a:ext cx="10182225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i tempi della decomposizione</a:t>
            </a:r>
          </a:p>
        </p:txBody>
      </p:sp>
      <p:sp>
        <p:nvSpPr>
          <p:cNvPr id="71683" name="Rectangle 7"/>
          <p:cNvSpPr>
            <a:spLocks noChangeArrowheads="1"/>
          </p:cNvSpPr>
          <p:nvPr/>
        </p:nvSpPr>
        <p:spPr bwMode="auto">
          <a:xfrm>
            <a:off x="1651000" y="2111375"/>
            <a:ext cx="973296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 eaLnBrk="0" hangingPunct="0">
              <a:lnSpc>
                <a:spcPct val="80000"/>
              </a:lnSpc>
              <a:spcBef>
                <a:spcPts val="3600"/>
              </a:spcBef>
              <a:buSzPct val="43000"/>
            </a:pPr>
            <a:r>
              <a:rPr lang="it-IT" sz="3200"/>
              <a:t>Abbiamo seppellito in vasetti alcuni rifiuti organici:</a:t>
            </a:r>
          </a:p>
          <a:p>
            <a:pPr defTabSz="914400" eaLnBrk="0" hangingPunct="0">
              <a:lnSpc>
                <a:spcPct val="80000"/>
              </a:lnSpc>
              <a:spcBef>
                <a:spcPts val="3600"/>
              </a:spcBef>
              <a:buSzPct val="43000"/>
            </a:pPr>
            <a:r>
              <a:rPr lang="it-IT" sz="3200"/>
              <a:t>Li abbiamo osservati ogni lunedì. </a:t>
            </a:r>
          </a:p>
        </p:txBody>
      </p:sp>
      <p:graphicFrame>
        <p:nvGraphicFramePr>
          <p:cNvPr id="71791" name="Group 111"/>
          <p:cNvGraphicFramePr>
            <a:graphicFrameLocks noGrp="1"/>
          </p:cNvGraphicFramePr>
          <p:nvPr/>
        </p:nvGraphicFramePr>
        <p:xfrm>
          <a:off x="1825625" y="3973513"/>
          <a:ext cx="9253538" cy="4964112"/>
        </p:xfrm>
        <a:graphic>
          <a:graphicData uri="http://schemas.openxmlformats.org/drawingml/2006/table">
            <a:tbl>
              <a:tblPr/>
              <a:tblGrid>
                <a:gridCol w="3656013"/>
                <a:gridCol w="5597525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Pct val="43000"/>
                        <a:buFontTx/>
                        <a:buNone/>
                        <a:tabLst/>
                      </a:pPr>
                      <a:endParaRPr kumimoji="0" lang="it-IT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halkduster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Pct val="43000"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Tempo di decomposizione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Pct val="43000"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Foglie di insalata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Pct val="43000"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1 mese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Pct val="43000"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Bucce di mela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Pct val="43000"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2 mesi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Pct val="43000"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Fettina di limone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Pct val="43000"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1 mese  e 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Pct val="43000"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Lisca di acciuga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Pct val="43000"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1 mese  e 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Pct val="43000"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Guscio di noce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Pct val="43000"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Superiore a 3 mesi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Pct val="43000"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Guscio d’ uovo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Pct val="43000"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Superiore a 3 mesi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WordArt 5"/>
          <p:cNvSpPr>
            <a:spLocks noChangeArrowheads="1" noChangeShapeType="1" noTextEdit="1"/>
          </p:cNvSpPr>
          <p:nvPr/>
        </p:nvSpPr>
        <p:spPr bwMode="auto">
          <a:xfrm>
            <a:off x="574675" y="152400"/>
            <a:ext cx="118887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 visita  alla Fg riciclaggi di Cairo M.</a:t>
            </a:r>
          </a:p>
        </p:txBody>
      </p:sp>
      <p:pic>
        <p:nvPicPr>
          <p:cNvPr id="72706" name="Picture 4" descr="IMGP000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934200" y="1247775"/>
            <a:ext cx="5405438" cy="4054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707" name="Picture 5" descr="IMGP0003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934200" y="5456238"/>
            <a:ext cx="5405438" cy="4054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2708" name="Rectangle 13"/>
          <p:cNvSpPr>
            <a:spLocks/>
          </p:cNvSpPr>
          <p:nvPr/>
        </p:nvSpPr>
        <p:spPr bwMode="auto">
          <a:xfrm>
            <a:off x="574675" y="1244600"/>
            <a:ext cx="5883275" cy="78422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marL="571500" indent="-571500" eaLnBrk="0" hangingPunct="0">
              <a:spcBef>
                <a:spcPts val="3600"/>
              </a:spcBef>
              <a:buSzPct val="43000"/>
              <a:buFontTx/>
              <a:buBlip>
                <a:blip r:embed="rId4"/>
              </a:buBlip>
            </a:pPr>
            <a:r>
              <a:rPr lang="it-IT" sz="3600">
                <a:latin typeface="Chalkduster"/>
              </a:rPr>
              <a:t>Abbiamo fatto il viaggio dei nostri rifiuti, </a:t>
            </a:r>
            <a:r>
              <a:rPr lang="it-IT" sz="3600">
                <a:solidFill>
                  <a:srgbClr val="FF9900"/>
                </a:solidFill>
                <a:latin typeface="Chalkduster"/>
              </a:rPr>
              <a:t>raccolti e trasportati</a:t>
            </a:r>
            <a:r>
              <a:rPr lang="it-IT" sz="3600">
                <a:latin typeface="Chalkduster"/>
              </a:rPr>
              <a:t> fino ai centri di prima </a:t>
            </a:r>
            <a:r>
              <a:rPr lang="it-IT" sz="3600">
                <a:solidFill>
                  <a:srgbClr val="FF9900"/>
                </a:solidFill>
                <a:latin typeface="Chalkduster"/>
              </a:rPr>
              <a:t>selezione</a:t>
            </a:r>
            <a:endParaRPr lang="it-IT" sz="3600">
              <a:latin typeface="Chalkduster"/>
            </a:endParaRPr>
          </a:p>
          <a:p>
            <a:pPr marL="571500" indent="-571500" eaLnBrk="0" hangingPunct="0">
              <a:spcBef>
                <a:spcPts val="3600"/>
              </a:spcBef>
              <a:buSzPct val="43000"/>
              <a:buFontTx/>
              <a:buBlip>
                <a:blip r:embed="rId4"/>
              </a:buBlip>
            </a:pPr>
            <a:endParaRPr lang="it-IT" sz="3600">
              <a:latin typeface="Chalkduster"/>
            </a:endParaRPr>
          </a:p>
          <a:p>
            <a:pPr marL="571500" indent="-571500" eaLnBrk="0" hangingPunct="0">
              <a:spcBef>
                <a:spcPts val="3600"/>
              </a:spcBef>
              <a:buSzPct val="43000"/>
              <a:buFontTx/>
              <a:buBlip>
                <a:blip r:embed="rId4"/>
              </a:buBlip>
            </a:pPr>
            <a:r>
              <a:rPr lang="it-IT" sz="3600">
                <a:latin typeface="Chalkduster"/>
              </a:rPr>
              <a:t>La Fg riciclaggi si trova a Cairo Montenotte,  in zona industriale   a circa 20 Km. da Spotorno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 descr="IMGP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8138" y="552450"/>
            <a:ext cx="5654675" cy="424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0" name="Picture 5" descr="IMGP0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8138" y="4979988"/>
            <a:ext cx="5654675" cy="424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1" name="Picture 7" descr="IMGP0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313" y="4979988"/>
            <a:ext cx="5632450" cy="42243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32" name="Rectangle 13"/>
          <p:cNvSpPr>
            <a:spLocks/>
          </p:cNvSpPr>
          <p:nvPr/>
        </p:nvSpPr>
        <p:spPr bwMode="auto">
          <a:xfrm>
            <a:off x="365125" y="409575"/>
            <a:ext cx="5883275" cy="424180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marL="571500" indent="-571500" eaLnBrk="0" hangingPunct="0">
              <a:spcBef>
                <a:spcPts val="3600"/>
              </a:spcBef>
              <a:buSzPct val="43000"/>
            </a:pPr>
            <a:r>
              <a:rPr lang="it-IT" sz="3600" b="1">
                <a:solidFill>
                  <a:srgbClr val="FF0000"/>
                </a:solidFill>
                <a:latin typeface="Chalkduster"/>
              </a:rPr>
              <a:t>    </a:t>
            </a:r>
            <a:r>
              <a:rPr lang="it-IT" sz="4000" b="1">
                <a:solidFill>
                  <a:schemeClr val="tx1"/>
                </a:solidFill>
                <a:latin typeface="Chalkduster"/>
              </a:rPr>
              <a:t>L’ isola ecologica</a:t>
            </a:r>
            <a:r>
              <a:rPr lang="it-IT" sz="3600" b="1">
                <a:latin typeface="Chalkduster"/>
              </a:rPr>
              <a:t> </a:t>
            </a:r>
          </a:p>
          <a:p>
            <a:pPr marL="571500" indent="-571500" eaLnBrk="0" hangingPunct="0">
              <a:spcBef>
                <a:spcPts val="3600"/>
              </a:spcBef>
              <a:buSzPct val="43000"/>
              <a:buFontTx/>
              <a:buBlip>
                <a:blip r:embed="rId6"/>
              </a:buBlip>
            </a:pPr>
            <a:r>
              <a:rPr lang="it-IT" sz="3600">
                <a:latin typeface="Chalkduster"/>
              </a:rPr>
              <a:t>è il luogo in cui i cittadini possono conferire  ogni tipo di rifiuto speciale o ingombrante, per essere riciclato</a:t>
            </a:r>
          </a:p>
        </p:txBody>
      </p:sp>
      <p:sp>
        <p:nvSpPr>
          <p:cNvPr id="73733" name="Text Box 9"/>
          <p:cNvSpPr txBox="1">
            <a:spLocks noChangeArrowheads="1"/>
          </p:cNvSpPr>
          <p:nvPr/>
        </p:nvSpPr>
        <p:spPr bwMode="auto">
          <a:xfrm>
            <a:off x="6958013" y="4089400"/>
            <a:ext cx="5070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2800" b="1"/>
              <a:t>Farmaci, oli esausti, solventi</a:t>
            </a:r>
            <a:endParaRPr lang="it-IT" sz="2800"/>
          </a:p>
        </p:txBody>
      </p:sp>
      <p:sp>
        <p:nvSpPr>
          <p:cNvPr id="73734" name="Text Box 10"/>
          <p:cNvSpPr txBox="1">
            <a:spLocks noChangeArrowheads="1"/>
          </p:cNvSpPr>
          <p:nvPr/>
        </p:nvSpPr>
        <p:spPr bwMode="auto">
          <a:xfrm>
            <a:off x="2066925" y="8764588"/>
            <a:ext cx="2481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2800" b="1"/>
              <a:t>Frigoriferi</a:t>
            </a:r>
            <a:endParaRPr lang="it-IT" sz="2800"/>
          </a:p>
        </p:txBody>
      </p:sp>
      <p:sp>
        <p:nvSpPr>
          <p:cNvPr id="73735" name="Text Box 11"/>
          <p:cNvSpPr txBox="1">
            <a:spLocks noChangeArrowheads="1"/>
          </p:cNvSpPr>
          <p:nvPr/>
        </p:nvSpPr>
        <p:spPr bwMode="auto">
          <a:xfrm>
            <a:off x="8883650" y="8720138"/>
            <a:ext cx="145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2800" b="1"/>
              <a:t>metalli</a:t>
            </a:r>
            <a:endParaRPr lang="it-IT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6" descr="IMGP001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60400" y="1209675"/>
            <a:ext cx="52816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7" descr="IMGP0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5337175"/>
            <a:ext cx="52816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8" descr="IMGP0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8313" y="5357813"/>
            <a:ext cx="5605462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9" descr="IMGP0009"/>
          <p:cNvPicPr>
            <a:picLocks noChangeAspect="1" noChangeArrowheads="1"/>
          </p:cNvPicPr>
          <p:nvPr/>
        </p:nvPicPr>
        <p:blipFill>
          <a:blip r:embed="rId5">
            <a:lum bright="6000" contrast="12000"/>
          </a:blip>
          <a:srcRect/>
          <a:stretch>
            <a:fillRect/>
          </a:stretch>
        </p:blipFill>
        <p:spPr bwMode="auto">
          <a:xfrm>
            <a:off x="6767513" y="1168400"/>
            <a:ext cx="566261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 Box 10"/>
          <p:cNvSpPr txBox="1">
            <a:spLocks noChangeArrowheads="1"/>
          </p:cNvSpPr>
          <p:nvPr/>
        </p:nvSpPr>
        <p:spPr bwMode="auto">
          <a:xfrm>
            <a:off x="719138" y="4348163"/>
            <a:ext cx="2292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2800" b="1"/>
              <a:t>Come arriva</a:t>
            </a:r>
            <a:endParaRPr lang="it-IT" sz="2800"/>
          </a:p>
        </p:txBody>
      </p:sp>
      <p:sp>
        <p:nvSpPr>
          <p:cNvPr id="75782" name="WordArt 5"/>
          <p:cNvSpPr>
            <a:spLocks noChangeArrowheads="1" noChangeShapeType="1" noTextEdit="1"/>
          </p:cNvSpPr>
          <p:nvPr/>
        </p:nvSpPr>
        <p:spPr bwMode="auto">
          <a:xfrm>
            <a:off x="2952750" y="204788"/>
            <a:ext cx="6878638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 la plastica</a:t>
            </a:r>
          </a:p>
        </p:txBody>
      </p:sp>
      <p:sp>
        <p:nvSpPr>
          <p:cNvPr id="75783" name="Text Box 12"/>
          <p:cNvSpPr txBox="1">
            <a:spLocks noChangeArrowheads="1"/>
          </p:cNvSpPr>
          <p:nvPr/>
        </p:nvSpPr>
        <p:spPr bwMode="auto">
          <a:xfrm>
            <a:off x="6767513" y="4348163"/>
            <a:ext cx="4465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2800" b="1">
                <a:solidFill>
                  <a:srgbClr val="FF3300"/>
                </a:solidFill>
              </a:rPr>
              <a:t>selezionata e compattata</a:t>
            </a:r>
            <a:endParaRPr lang="it-IT" sz="2800">
              <a:solidFill>
                <a:srgbClr val="FF3300"/>
              </a:solidFill>
            </a:endParaRPr>
          </a:p>
        </p:txBody>
      </p:sp>
      <p:sp>
        <p:nvSpPr>
          <p:cNvPr id="75784" name="Text Box 15"/>
          <p:cNvSpPr txBox="1">
            <a:spLocks noChangeArrowheads="1"/>
          </p:cNvSpPr>
          <p:nvPr/>
        </p:nvSpPr>
        <p:spPr bwMode="auto">
          <a:xfrm>
            <a:off x="719138" y="8739188"/>
            <a:ext cx="4465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2800" b="1">
                <a:solidFill>
                  <a:schemeClr val="tx1"/>
                </a:solidFill>
              </a:rPr>
              <a:t>per essere trasportata</a:t>
            </a:r>
            <a:endParaRPr lang="it-IT" sz="2800">
              <a:solidFill>
                <a:schemeClr val="tx1"/>
              </a:solidFill>
            </a:endParaRPr>
          </a:p>
        </p:txBody>
      </p:sp>
      <p:sp>
        <p:nvSpPr>
          <p:cNvPr id="75785" name="Text Box 16"/>
          <p:cNvSpPr txBox="1">
            <a:spLocks noChangeArrowheads="1"/>
          </p:cNvSpPr>
          <p:nvPr/>
        </p:nvSpPr>
        <p:spPr bwMode="auto">
          <a:xfrm>
            <a:off x="6818313" y="8739188"/>
            <a:ext cx="5605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2800" b="1">
                <a:solidFill>
                  <a:schemeClr val="tx1"/>
                </a:solidFill>
              </a:rPr>
              <a:t>nelle fabbriche e lavorata</a:t>
            </a:r>
            <a:endParaRPr lang="it-IT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4" descr="IMGP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7013"/>
            <a:ext cx="11501438" cy="932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WordArt 5"/>
          <p:cNvSpPr>
            <a:spLocks noChangeArrowheads="1" noChangeShapeType="1" noTextEdit="1"/>
          </p:cNvSpPr>
          <p:nvPr/>
        </p:nvSpPr>
        <p:spPr bwMode="auto">
          <a:xfrm rot="-726094">
            <a:off x="0" y="1946275"/>
            <a:ext cx="8766175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 la carta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4" descr="IMGP0014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695325" y="400050"/>
            <a:ext cx="11677650" cy="905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WordArt 5"/>
          <p:cNvSpPr>
            <a:spLocks noChangeArrowheads="1" noChangeShapeType="1" noTextEdit="1"/>
          </p:cNvSpPr>
          <p:nvPr/>
        </p:nvSpPr>
        <p:spPr bwMode="auto">
          <a:xfrm>
            <a:off x="584200" y="1135063"/>
            <a:ext cx="7975600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 i metalli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5" descr="IMGP0018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5140325" y="1943100"/>
            <a:ext cx="7418388" cy="7219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8850" name="WordArt 5"/>
          <p:cNvSpPr>
            <a:spLocks noChangeArrowheads="1" noChangeShapeType="1" noTextEdit="1"/>
          </p:cNvSpPr>
          <p:nvPr/>
        </p:nvSpPr>
        <p:spPr bwMode="auto">
          <a:xfrm>
            <a:off x="574675" y="493713"/>
            <a:ext cx="11888788" cy="846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 visita  alla Ecolvetro di Cairo M.</a:t>
            </a:r>
          </a:p>
        </p:txBody>
      </p:sp>
      <p:sp>
        <p:nvSpPr>
          <p:cNvPr id="78851" name="Rectangle 13"/>
          <p:cNvSpPr>
            <a:spLocks/>
          </p:cNvSpPr>
          <p:nvPr/>
        </p:nvSpPr>
        <p:spPr bwMode="auto">
          <a:xfrm>
            <a:off x="574675" y="1339850"/>
            <a:ext cx="4187825" cy="78422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marL="571500" indent="-571500" eaLnBrk="0" hangingPunct="0">
              <a:spcBef>
                <a:spcPts val="3600"/>
              </a:spcBef>
              <a:buSzPct val="43000"/>
              <a:buFontTx/>
              <a:buBlip>
                <a:blip r:embed="rId3"/>
              </a:buBlip>
            </a:pPr>
            <a:endParaRPr lang="it-IT" sz="3600">
              <a:latin typeface="Chalkduster"/>
            </a:endParaRPr>
          </a:p>
        </p:txBody>
      </p:sp>
      <p:sp>
        <p:nvSpPr>
          <p:cNvPr id="78852" name="Text Box 8"/>
          <p:cNvSpPr txBox="1">
            <a:spLocks noChangeArrowheads="1"/>
          </p:cNvSpPr>
          <p:nvPr/>
        </p:nvSpPr>
        <p:spPr bwMode="auto">
          <a:xfrm>
            <a:off x="438150" y="2133600"/>
            <a:ext cx="4495800" cy="75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3600"/>
              <a:t>Si trova a pochi chilometri dalla Fg riciclaggi.</a:t>
            </a:r>
          </a:p>
          <a:p>
            <a:pPr defTabSz="914400">
              <a:spcBef>
                <a:spcPct val="50000"/>
              </a:spcBef>
            </a:pPr>
            <a:r>
              <a:rPr lang="it-IT" sz="3600"/>
              <a:t>E’ una azienda che seleziona il vetro</a:t>
            </a:r>
          </a:p>
          <a:p>
            <a:pPr defTabSz="914400">
              <a:spcBef>
                <a:spcPct val="50000"/>
              </a:spcBef>
            </a:pPr>
            <a:r>
              <a:rPr lang="it-IT" sz="3600"/>
              <a:t>per ricavare </a:t>
            </a:r>
            <a:r>
              <a:rPr lang="it-IT" sz="3600" b="1">
                <a:solidFill>
                  <a:srgbClr val="FF9900"/>
                </a:solidFill>
              </a:rPr>
              <a:t>materia</a:t>
            </a:r>
            <a:r>
              <a:rPr lang="it-IT" sz="3600">
                <a:solidFill>
                  <a:srgbClr val="FF9900"/>
                </a:solidFill>
              </a:rPr>
              <a:t> </a:t>
            </a:r>
            <a:r>
              <a:rPr lang="it-IT" sz="3600" b="1">
                <a:solidFill>
                  <a:srgbClr val="FF9900"/>
                </a:solidFill>
              </a:rPr>
              <a:t>prima secondaria</a:t>
            </a:r>
            <a:r>
              <a:rPr lang="it-IT" sz="3600"/>
              <a:t> da inviare alle vetrerie che produrranno nuovi oggetti di vetro </a:t>
            </a:r>
          </a:p>
          <a:p>
            <a:pPr defTabSz="914400">
              <a:spcBef>
                <a:spcPct val="50000"/>
              </a:spcBef>
            </a:pPr>
            <a:endParaRPr lang="it-IT" sz="3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WordArt 6"/>
          <p:cNvSpPr>
            <a:spLocks noChangeArrowheads="1" noChangeShapeType="1" noTextEdit="1"/>
          </p:cNvSpPr>
          <p:nvPr/>
        </p:nvSpPr>
        <p:spPr bwMode="auto">
          <a:xfrm>
            <a:off x="819150" y="300038"/>
            <a:ext cx="11922125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piano d' azione </a:t>
            </a:r>
          </a:p>
        </p:txBody>
      </p:sp>
      <p:pic>
        <p:nvPicPr>
          <p:cNvPr id="23554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25613"/>
            <a:ext cx="11753850" cy="737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 descr="IMGP0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1438" y="609600"/>
            <a:ext cx="4954587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5" descr="IMGP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609600"/>
            <a:ext cx="4875213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9" descr="IMGP00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63" y="4933950"/>
            <a:ext cx="601345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11" descr="IMGP00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949825"/>
            <a:ext cx="60325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 Box 12"/>
          <p:cNvSpPr txBox="1">
            <a:spLocks noChangeArrowheads="1"/>
          </p:cNvSpPr>
          <p:nvPr/>
        </p:nvSpPr>
        <p:spPr bwMode="auto">
          <a:xfrm>
            <a:off x="647700" y="876300"/>
            <a:ext cx="1887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3600" b="1"/>
              <a:t>arriva</a:t>
            </a:r>
            <a:endParaRPr lang="it-IT" sz="3600"/>
          </a:p>
        </p:txBody>
      </p:sp>
      <p:sp>
        <p:nvSpPr>
          <p:cNvPr id="79878" name="Text Box 13"/>
          <p:cNvSpPr txBox="1">
            <a:spLocks noChangeArrowheads="1"/>
          </p:cNvSpPr>
          <p:nvPr/>
        </p:nvSpPr>
        <p:spPr bwMode="auto">
          <a:xfrm>
            <a:off x="449263" y="4297363"/>
            <a:ext cx="578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3600" b="1"/>
              <a:t>Viene selezionato</a:t>
            </a:r>
            <a:endParaRPr lang="it-IT" sz="3600"/>
          </a:p>
        </p:txBody>
      </p:sp>
      <p:pic>
        <p:nvPicPr>
          <p:cNvPr id="79879" name="Picture 5" descr="IMGP0022"/>
          <p:cNvPicPr>
            <a:picLocks noChangeAspect="1" noChangeArrowheads="1"/>
          </p:cNvPicPr>
          <p:nvPr/>
        </p:nvPicPr>
        <p:blipFill>
          <a:blip r:embed="rId3"/>
          <a:srcRect l="74387" t="26390" r="10550" b="62064"/>
          <a:stretch>
            <a:fillRect/>
          </a:stretch>
        </p:blipFill>
        <p:spPr bwMode="auto">
          <a:xfrm>
            <a:off x="7848600" y="609600"/>
            <a:ext cx="245586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7"/>
          <p:cNvSpPr txBox="1">
            <a:spLocks noChangeArrowheads="1"/>
          </p:cNvSpPr>
          <p:nvPr/>
        </p:nvSpPr>
        <p:spPr bwMode="auto">
          <a:xfrm rot="-644633">
            <a:off x="700088" y="922338"/>
            <a:ext cx="4462462" cy="1766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it-IT" sz="4400" b="1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</a:t>
            </a:r>
          </a:p>
          <a:p>
            <a:pPr algn="ctr" defTabSz="914400">
              <a:spcBef>
                <a:spcPct val="50000"/>
              </a:spcBef>
              <a:defRPr/>
            </a:pPr>
            <a:r>
              <a:rPr lang="it-IT" sz="4400" b="1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RICAVANO</a:t>
            </a:r>
          </a:p>
        </p:txBody>
      </p:sp>
      <p:pic>
        <p:nvPicPr>
          <p:cNvPr id="80898" name="Picture 5" descr="IMGP0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1050" y="157163"/>
            <a:ext cx="714375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6" descr="IMGP0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19550"/>
            <a:ext cx="714375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IMGP0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46003">
            <a:off x="7843838" y="6291263"/>
            <a:ext cx="488791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3"/>
          <p:cNvSpPr>
            <a:spLocks/>
          </p:cNvSpPr>
          <p:nvPr/>
        </p:nvSpPr>
        <p:spPr bwMode="auto">
          <a:xfrm>
            <a:off x="1390650" y="338138"/>
            <a:ext cx="10721975" cy="21415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ts val="3600"/>
              </a:spcBef>
              <a:buSzPct val="43000"/>
            </a:pPr>
            <a:r>
              <a:rPr lang="it-IT" sz="3200" b="1">
                <a:latin typeface="Chalkduster"/>
              </a:rPr>
              <a:t>I ragazzi del CCR hanno preparato un </a:t>
            </a:r>
            <a:r>
              <a:rPr lang="it-IT" sz="3200" b="1">
                <a:solidFill>
                  <a:srgbClr val="FF9900"/>
                </a:solidFill>
                <a:latin typeface="Chalkduster"/>
              </a:rPr>
              <a:t>questionario</a:t>
            </a:r>
            <a:r>
              <a:rPr lang="it-IT" sz="3200" b="1">
                <a:latin typeface="Chalkduster"/>
              </a:rPr>
              <a:t> indirizzato agli adulti per scoprire il loro livello di conoscenza e pratica circa la  raccolta differenziata</a:t>
            </a:r>
          </a:p>
        </p:txBody>
      </p:sp>
      <p:sp>
        <p:nvSpPr>
          <p:cNvPr id="81922" name="Text Box 5"/>
          <p:cNvSpPr txBox="1">
            <a:spLocks noChangeArrowheads="1"/>
          </p:cNvSpPr>
          <p:nvPr/>
        </p:nvSpPr>
        <p:spPr bwMode="auto">
          <a:xfrm>
            <a:off x="1287463" y="2665413"/>
            <a:ext cx="10680700" cy="648176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1.	Il vostro nucleo famigliare effettua la raccolta differenziata?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Sì:                                                                         	80.2%		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no:                                                                        	  6.6 %	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qualche volta:                                                     		13.2%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2.	Trova difficoltà nel differenziare i rifiuti?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>
                <a:solidFill>
                  <a:srgbClr val="4D4D4D"/>
                </a:solidFill>
              </a:rPr>
              <a:t>	</a:t>
            </a:r>
            <a:r>
              <a:rPr lang="it-IT" sz="2400" b="1">
                <a:solidFill>
                  <a:srgbClr val="4D4D4D"/>
                </a:solidFill>
              </a:rPr>
              <a:t>Si, i contenitori occupano troppo spazio:		19.8%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Si, ho dubbi su come differenziare:           		19.8%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Sì:                                                                   	 	 6.6%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No:						    		53.8%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3.	Per quali motivi la R.D. è utile?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per la salvaguardia dell’ ambiente:  	    		82.3%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per il risparmio economico                        		17.7%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4"/>
          <p:cNvSpPr txBox="1">
            <a:spLocks noChangeArrowheads="1"/>
          </p:cNvSpPr>
          <p:nvPr/>
        </p:nvSpPr>
        <p:spPr bwMode="auto">
          <a:xfrm>
            <a:off x="1101725" y="739775"/>
            <a:ext cx="11222038" cy="84899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800100" indent="-800100" defTabSz="914400">
              <a:spcBef>
                <a:spcPct val="50000"/>
              </a:spcBef>
              <a:buFontTx/>
              <a:buAutoNum type="arabicPeriod" startAt="4"/>
            </a:pPr>
            <a:r>
              <a:rPr lang="it-IT" sz="2400" b="1">
                <a:solidFill>
                  <a:srgbClr val="4D4D4D"/>
                </a:solidFill>
              </a:rPr>
              <a:t>Per quale motivo sarebbe disposto ad impegnarsi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per una diminuzione della tassa sui rifiuti:	                          76.8%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se ricevo informazioni sul reale beneficio per l’ ambiente:    11.6%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>
                <a:solidFill>
                  <a:srgbClr val="4D4D4D"/>
                </a:solidFill>
              </a:rPr>
              <a:t>	</a:t>
            </a:r>
            <a:r>
              <a:rPr lang="it-IT" sz="2400" b="1">
                <a:solidFill>
                  <a:srgbClr val="4D4D4D"/>
                </a:solidFill>
              </a:rPr>
              <a:t>se vedo che tutte le persone la effettuano:                                 5.8%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se ricevo maggiori informazioni sulle modalità:                        5.8%</a:t>
            </a:r>
          </a:p>
          <a:p>
            <a:pPr marL="800100" indent="-800100" defTabSz="914400">
              <a:spcBef>
                <a:spcPct val="50000"/>
              </a:spcBef>
            </a:pPr>
            <a:endParaRPr lang="it-IT" sz="2400" b="1">
              <a:solidFill>
                <a:srgbClr val="4D4D4D"/>
              </a:solidFill>
            </a:endParaRP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5.	Secondo lei il polistirolo deve essere conferito: 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nel contenitore della carta:                                                          0.0 %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nel contenitore della plastica                                                     59.4%</a:t>
            </a:r>
          </a:p>
          <a:p>
            <a:pPr marL="800100" indent="-800100"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nel contenitore dell’ indifferenziato                                           40.6%</a:t>
            </a:r>
          </a:p>
          <a:p>
            <a:pPr marL="800100" indent="-800100" defTabSz="914400">
              <a:spcBef>
                <a:spcPct val="50000"/>
              </a:spcBef>
            </a:pPr>
            <a:endParaRPr lang="it-IT" sz="2400" b="1">
              <a:solidFill>
                <a:srgbClr val="4D4D4D"/>
              </a:solidFill>
            </a:endParaRPr>
          </a:p>
          <a:p>
            <a:pPr marL="800100" indent="-800100" defTabSz="914400">
              <a:buFontTx/>
              <a:buAutoNum type="arabicPeriod" startAt="6"/>
            </a:pPr>
            <a:r>
              <a:rPr lang="it-IT" sz="2400" b="1">
                <a:solidFill>
                  <a:srgbClr val="4D4D4D"/>
                </a:solidFill>
              </a:rPr>
              <a:t>      Secondo lei il cartone del latte (tetrapack) deve essere conferito: </a:t>
            </a:r>
          </a:p>
          <a:p>
            <a:pPr marL="800100" indent="-800100" defTabSz="914400"/>
            <a:endParaRPr lang="it-IT" sz="1200" b="1">
              <a:solidFill>
                <a:srgbClr val="4D4D4D"/>
              </a:solidFill>
            </a:endParaRPr>
          </a:p>
          <a:p>
            <a:pPr marL="800100" indent="-800100" defTabSz="914400"/>
            <a:r>
              <a:rPr lang="it-IT" sz="2400" b="1">
                <a:solidFill>
                  <a:srgbClr val="4D4D4D"/>
                </a:solidFill>
              </a:rPr>
              <a:t>	nel contenitore della carta:                                                        66.5%</a:t>
            </a:r>
          </a:p>
          <a:p>
            <a:pPr marL="800100" indent="-800100" defTabSz="914400"/>
            <a:endParaRPr lang="it-IT" sz="1200" b="1">
              <a:solidFill>
                <a:srgbClr val="4D4D4D"/>
              </a:solidFill>
            </a:endParaRPr>
          </a:p>
          <a:p>
            <a:pPr marL="800100" indent="-800100" defTabSz="914400"/>
            <a:r>
              <a:rPr lang="it-IT" sz="2400" b="1">
                <a:solidFill>
                  <a:srgbClr val="4D4D4D"/>
                </a:solidFill>
              </a:rPr>
              <a:t>	nel contenitore della plastica                                                      0.0%</a:t>
            </a:r>
          </a:p>
          <a:p>
            <a:pPr marL="800100" indent="-800100" defTabSz="914400"/>
            <a:endParaRPr lang="it-IT" sz="1200" b="1">
              <a:solidFill>
                <a:srgbClr val="4D4D4D"/>
              </a:solidFill>
            </a:endParaRPr>
          </a:p>
          <a:p>
            <a:pPr marL="800100" indent="-800100" defTabSz="914400"/>
            <a:r>
              <a:rPr lang="it-IT" sz="2400" b="1">
                <a:solidFill>
                  <a:srgbClr val="4D4D4D"/>
                </a:solidFill>
              </a:rPr>
              <a:t>	nel contenitore dell’ indifferenziato                                          33.5%</a:t>
            </a:r>
          </a:p>
          <a:p>
            <a:pPr marL="800100" indent="-800100" defTabSz="914400">
              <a:spcBef>
                <a:spcPct val="50000"/>
              </a:spcBef>
            </a:pPr>
            <a:endParaRPr lang="it-IT" sz="2400" b="1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4"/>
          <p:cNvSpPr txBox="1">
            <a:spLocks noChangeArrowheads="1"/>
          </p:cNvSpPr>
          <p:nvPr/>
        </p:nvSpPr>
        <p:spPr bwMode="auto">
          <a:xfrm>
            <a:off x="1101725" y="512763"/>
            <a:ext cx="11222038" cy="85820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7.	Quale di questi oggetti non può essere riciclato?</a:t>
            </a:r>
          </a:p>
          <a:p>
            <a:pPr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pannolino usato:				                                    70.56%</a:t>
            </a:r>
          </a:p>
          <a:p>
            <a:pPr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computer rotto:                                                                              5.9 %</a:t>
            </a:r>
          </a:p>
          <a:p>
            <a:pPr defTabSz="914400">
              <a:spcBef>
                <a:spcPct val="50000"/>
              </a:spcBef>
            </a:pPr>
            <a:r>
              <a:rPr lang="it-IT" sz="2400">
                <a:solidFill>
                  <a:srgbClr val="4D4D4D"/>
                </a:solidFill>
              </a:rPr>
              <a:t>	</a:t>
            </a:r>
            <a:r>
              <a:rPr lang="it-IT" sz="2400" b="1">
                <a:solidFill>
                  <a:srgbClr val="4D4D4D"/>
                </a:solidFill>
              </a:rPr>
              <a:t>batteria scarica:                                                                          23.54%</a:t>
            </a:r>
          </a:p>
          <a:p>
            <a:pPr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8.	Parteciperebbe ad iniziative per la salvaguardia ambientale?</a:t>
            </a:r>
          </a:p>
          <a:p>
            <a:pPr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sì:                                                                                                  85.8 %</a:t>
            </a:r>
          </a:p>
          <a:p>
            <a:pPr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	no:                                                                                                 14.2%</a:t>
            </a:r>
          </a:p>
          <a:p>
            <a:pPr defTabSz="914400">
              <a:spcBef>
                <a:spcPct val="50000"/>
              </a:spcBef>
            </a:pPr>
            <a:r>
              <a:rPr lang="it-IT" sz="2400" b="1">
                <a:solidFill>
                  <a:srgbClr val="4D4D4D"/>
                </a:solidFill>
              </a:rPr>
              <a:t>9.	Ritiene giusto penalizzare chi non fa la R.D.? </a:t>
            </a:r>
          </a:p>
          <a:p>
            <a:pPr defTabSz="914400"/>
            <a:endParaRPr lang="it-IT" sz="2400" b="1">
              <a:solidFill>
                <a:srgbClr val="4D4D4D"/>
              </a:solidFill>
            </a:endParaRPr>
          </a:p>
          <a:p>
            <a:pPr defTabSz="914400"/>
            <a:r>
              <a:rPr lang="it-IT" sz="2400" b="1">
                <a:solidFill>
                  <a:srgbClr val="4D4D4D"/>
                </a:solidFill>
              </a:rPr>
              <a:t>	sì:                                                                                                   79.2%</a:t>
            </a:r>
          </a:p>
          <a:p>
            <a:pPr defTabSz="914400"/>
            <a:r>
              <a:rPr lang="it-IT" sz="2400" b="1">
                <a:solidFill>
                  <a:srgbClr val="4D4D4D"/>
                </a:solidFill>
              </a:rPr>
              <a:t>	no:                                                                                                  20.8%</a:t>
            </a:r>
          </a:p>
          <a:p>
            <a:pPr defTabSz="914400"/>
            <a:r>
              <a:rPr lang="it-IT" sz="2400" b="1">
                <a:solidFill>
                  <a:srgbClr val="4D4D4D"/>
                </a:solidFill>
              </a:rPr>
              <a:t>	se sì come?   			Con sanzioni economiche     26.4%</a:t>
            </a:r>
          </a:p>
          <a:p>
            <a:pPr defTabSz="914400"/>
            <a:endParaRPr lang="it-IT" sz="2400" b="1">
              <a:solidFill>
                <a:srgbClr val="4D4D4D"/>
              </a:solidFill>
            </a:endParaRPr>
          </a:p>
          <a:p>
            <a:pPr defTabSz="914400"/>
            <a:r>
              <a:rPr lang="it-IT" sz="2400" b="1">
                <a:solidFill>
                  <a:srgbClr val="4D4D4D"/>
                </a:solidFill>
              </a:rPr>
              <a:t>10.	Come si potrebbe migliorare la R.D. nel suo Comune?</a:t>
            </a:r>
          </a:p>
          <a:p>
            <a:pPr defTabSz="914400"/>
            <a:r>
              <a:rPr lang="it-IT" sz="2400" b="1">
                <a:solidFill>
                  <a:srgbClr val="4D4D4D"/>
                </a:solidFill>
              </a:rPr>
              <a:t>	Aumentando il numero dei contenitori</a:t>
            </a:r>
            <a:r>
              <a:rPr lang="it-IT" b="1">
                <a:solidFill>
                  <a:srgbClr val="4D4D4D"/>
                </a:solidFill>
              </a:rPr>
              <a:t>                      </a:t>
            </a:r>
            <a:r>
              <a:rPr lang="it-IT" sz="2400" b="1">
                <a:solidFill>
                  <a:srgbClr val="4D4D4D"/>
                </a:solidFill>
              </a:rPr>
              <a:t>33.0%</a:t>
            </a:r>
          </a:p>
          <a:p>
            <a:pPr defTabSz="914400"/>
            <a:r>
              <a:rPr lang="it-IT" sz="2400" b="1">
                <a:solidFill>
                  <a:srgbClr val="4D4D4D"/>
                </a:solidFill>
              </a:rPr>
              <a:t>	Con la raccolta porta a porta                                                       26.4%</a:t>
            </a:r>
          </a:p>
          <a:p>
            <a:pPr defTabSz="914400"/>
            <a:r>
              <a:rPr lang="it-IT" sz="2400" b="1">
                <a:solidFill>
                  <a:srgbClr val="4D4D4D"/>
                </a:solidFill>
              </a:rPr>
              <a:t>	con incentivi economici                                                                 6.6%</a:t>
            </a:r>
          </a:p>
          <a:p>
            <a:pPr defTabSz="914400"/>
            <a:r>
              <a:rPr lang="it-IT" sz="2400" b="1">
                <a:solidFill>
                  <a:srgbClr val="4D4D4D"/>
                </a:solidFill>
              </a:rPr>
              <a:t>	non so                                                                                            34.0%</a:t>
            </a:r>
          </a:p>
          <a:p>
            <a:pPr defTabSz="914400"/>
            <a:r>
              <a:rPr lang="it-IT" sz="2400" b="1"/>
              <a:t>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4"/>
          <p:cNvSpPr txBox="1">
            <a:spLocks noChangeArrowheads="1"/>
          </p:cNvSpPr>
          <p:nvPr/>
        </p:nvSpPr>
        <p:spPr bwMode="auto">
          <a:xfrm>
            <a:off x="1101725" y="801688"/>
            <a:ext cx="11222038" cy="640238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800100" indent="-800100" defTabSz="914400"/>
            <a:endParaRPr lang="it-IT" sz="2400" b="1"/>
          </a:p>
          <a:p>
            <a:pPr marL="800100" indent="-800100" defTabSz="914400"/>
            <a:r>
              <a:rPr lang="it-IT" sz="2400" b="1">
                <a:solidFill>
                  <a:srgbClr val="4D4D4D"/>
                </a:solidFill>
              </a:rPr>
              <a:t>10.</a:t>
            </a:r>
            <a:r>
              <a:rPr lang="it-IT" sz="2400" b="1"/>
              <a:t>	</a:t>
            </a:r>
            <a:r>
              <a:rPr lang="it-IT" sz="2400" b="1">
                <a:solidFill>
                  <a:srgbClr val="4D4D4D"/>
                </a:solidFill>
              </a:rPr>
              <a:t>Come si potrebbe migliorare la R.D. nel suo Comune?</a:t>
            </a:r>
          </a:p>
          <a:p>
            <a:pPr marL="800100" indent="-800100" defTabSz="914400"/>
            <a:r>
              <a:rPr lang="it-IT" sz="2400" b="1">
                <a:solidFill>
                  <a:srgbClr val="4D4D4D"/>
                </a:solidFill>
              </a:rPr>
              <a:t>	Aumentando il numero dei contenitori</a:t>
            </a:r>
            <a:r>
              <a:rPr lang="it-IT" b="1">
                <a:solidFill>
                  <a:srgbClr val="4D4D4D"/>
                </a:solidFill>
              </a:rPr>
              <a:t>                      </a:t>
            </a:r>
            <a:r>
              <a:rPr lang="it-IT" sz="2400" b="1">
                <a:solidFill>
                  <a:srgbClr val="4D4D4D"/>
                </a:solidFill>
              </a:rPr>
              <a:t>33.0%</a:t>
            </a:r>
          </a:p>
          <a:p>
            <a:pPr marL="800100" indent="-800100" defTabSz="914400"/>
            <a:r>
              <a:rPr lang="it-IT" sz="2400" b="1">
                <a:solidFill>
                  <a:srgbClr val="4D4D4D"/>
                </a:solidFill>
              </a:rPr>
              <a:t>	Con la raccolta porta a porta                                                       26.4%</a:t>
            </a:r>
          </a:p>
          <a:p>
            <a:pPr marL="800100" indent="-800100" defTabSz="914400"/>
            <a:r>
              <a:rPr lang="it-IT" sz="2400" b="1">
                <a:solidFill>
                  <a:srgbClr val="4D4D4D"/>
                </a:solidFill>
              </a:rPr>
              <a:t>	con incentivi economici                                                                 6.6%</a:t>
            </a:r>
          </a:p>
          <a:p>
            <a:pPr marL="800100" indent="-800100" defTabSz="914400"/>
            <a:r>
              <a:rPr lang="it-IT" sz="2400" b="1">
                <a:solidFill>
                  <a:srgbClr val="4D4D4D"/>
                </a:solidFill>
              </a:rPr>
              <a:t>	non so                                                                                            34.0%</a:t>
            </a:r>
          </a:p>
          <a:p>
            <a:pPr marL="800100" indent="-800100" defTabSz="914400"/>
            <a:endParaRPr lang="it-IT" sz="2400" b="1">
              <a:solidFill>
                <a:srgbClr val="4D4D4D"/>
              </a:solidFill>
            </a:endParaRPr>
          </a:p>
          <a:p>
            <a:pPr marL="800100" indent="-800100" defTabSz="914400">
              <a:buFontTx/>
              <a:buAutoNum type="arabicPeriod" startAt="11"/>
            </a:pPr>
            <a:r>
              <a:rPr lang="it-IT" sz="2400" b="1">
                <a:solidFill>
                  <a:srgbClr val="4D4D4D"/>
                </a:solidFill>
              </a:rPr>
              <a:t>Suggerimenti o richieste da presentare al Comune per ottimizzare la 	raccolta differenziata</a:t>
            </a:r>
          </a:p>
          <a:p>
            <a:pPr marL="800100" indent="-800100" defTabSz="914400"/>
            <a:endParaRPr lang="it-IT" sz="2400" b="1">
              <a:solidFill>
                <a:srgbClr val="4D4D4D"/>
              </a:solidFill>
            </a:endParaRPr>
          </a:p>
          <a:p>
            <a:pPr marL="800100" indent="-800100" algn="ctr" defTabSz="914400"/>
            <a:r>
              <a:rPr lang="it-IT" sz="2400" b="1">
                <a:solidFill>
                  <a:srgbClr val="4D4D4D"/>
                </a:solidFill>
              </a:rPr>
              <a:t>	</a:t>
            </a:r>
            <a:r>
              <a:rPr lang="it-IT" sz="3600" b="1">
                <a:solidFill>
                  <a:srgbClr val="4D4D4D"/>
                </a:solidFill>
              </a:rPr>
              <a:t>Azione educativa dei giovani sulle famiglie e  gli adulti</a:t>
            </a:r>
          </a:p>
          <a:p>
            <a:pPr marL="800100" indent="-800100" defTabSz="914400"/>
            <a:endParaRPr lang="it-IT" sz="2400" b="1">
              <a:solidFill>
                <a:srgbClr val="4D4D4D"/>
              </a:solidFill>
            </a:endParaRPr>
          </a:p>
          <a:p>
            <a:pPr marL="800100" indent="-800100" defTabSz="914400"/>
            <a:r>
              <a:rPr lang="it-IT" sz="2400" b="1"/>
              <a:t>                                    </a:t>
            </a:r>
          </a:p>
          <a:p>
            <a:pPr marL="800100" indent="-800100" defTabSz="914400"/>
            <a:r>
              <a:rPr lang="it-IT" sz="2400" b="1"/>
              <a:t>                                                             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WordArt 5"/>
          <p:cNvSpPr>
            <a:spLocks noChangeArrowheads="1" noChangeShapeType="1" noTextEdit="1"/>
          </p:cNvSpPr>
          <p:nvPr/>
        </p:nvSpPr>
        <p:spPr bwMode="auto">
          <a:xfrm>
            <a:off x="541338" y="644525"/>
            <a:ext cx="12138025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partecipazione al progetto Ikea at home</a:t>
            </a:r>
          </a:p>
        </p:txBody>
      </p:sp>
      <p:sp>
        <p:nvSpPr>
          <p:cNvPr id="86018" name="Rectangle 13"/>
          <p:cNvSpPr>
            <a:spLocks noGrp="1"/>
          </p:cNvSpPr>
          <p:nvPr>
            <p:ph type="body" sz="half" idx="1"/>
          </p:nvPr>
        </p:nvSpPr>
        <p:spPr>
          <a:xfrm>
            <a:off x="403225" y="2035175"/>
            <a:ext cx="5156200" cy="6356350"/>
          </a:xfrm>
        </p:spPr>
        <p:txBody>
          <a:bodyPr/>
          <a:lstStyle/>
          <a:p>
            <a:r>
              <a:rPr lang="it-IT" sz="3600" smtClean="0"/>
              <a:t>Le classi seconda A e seconda C hanno partecipato al progetto dell’ Ikea, denominato IKEA  AT  HOME</a:t>
            </a:r>
          </a:p>
          <a:p>
            <a:r>
              <a:rPr lang="it-IT" sz="3600" smtClean="0"/>
              <a:t>produzione di arredi per i locali: cucina , soggiorno, cameretta, giardino (a scelta) in scala 1: 10 con materiale di riciclo</a:t>
            </a:r>
          </a:p>
        </p:txBody>
      </p:sp>
      <p:pic>
        <p:nvPicPr>
          <p:cNvPr id="86019" name="Picture 7" descr="IMG_20140225_0826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9475" y="2022475"/>
            <a:ext cx="284797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6" descr="IMG_20140225_0828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74150" y="2420938"/>
            <a:ext cx="3582988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 descr="IMG_20140225_0827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9475" y="5440363"/>
            <a:ext cx="6653213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WordArt 5"/>
          <p:cNvSpPr>
            <a:spLocks noChangeArrowheads="1" noChangeShapeType="1" noTextEdit="1"/>
          </p:cNvSpPr>
          <p:nvPr/>
        </p:nvSpPr>
        <p:spPr bwMode="auto">
          <a:xfrm>
            <a:off x="407988" y="147638"/>
            <a:ext cx="12161837" cy="712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 progetto presentato dalla 2 A</a:t>
            </a:r>
          </a:p>
        </p:txBody>
      </p:sp>
      <p:pic>
        <p:nvPicPr>
          <p:cNvPr id="87042" name="Picture 3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0" y="2686050"/>
            <a:ext cx="8882063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6" descr="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8" y="931863"/>
            <a:ext cx="275748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9" descr="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338" y="5448300"/>
            <a:ext cx="2757487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10" descr="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338" y="3324225"/>
            <a:ext cx="275748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11" descr="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338" y="7573963"/>
            <a:ext cx="2757487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WordArt 5"/>
          <p:cNvSpPr>
            <a:spLocks noChangeArrowheads="1" noChangeShapeType="1" noTextEdit="1"/>
          </p:cNvSpPr>
          <p:nvPr/>
        </p:nvSpPr>
        <p:spPr bwMode="auto">
          <a:xfrm>
            <a:off x="3298825" y="1265238"/>
            <a:ext cx="9271000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 il soggiorno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60" name="Group 52"/>
          <p:cNvGraphicFramePr>
            <a:graphicFrameLocks noGrp="1"/>
          </p:cNvGraphicFramePr>
          <p:nvPr/>
        </p:nvGraphicFramePr>
        <p:xfrm>
          <a:off x="819150" y="1241425"/>
          <a:ext cx="11763375" cy="8201025"/>
        </p:xfrm>
        <a:graphic>
          <a:graphicData uri="http://schemas.openxmlformats.org/drawingml/2006/table">
            <a:tbl>
              <a:tblPr/>
              <a:tblGrid>
                <a:gridCol w="3378200"/>
                <a:gridCol w="8385175"/>
              </a:tblGrid>
              <a:tr h="1168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     </a:t>
                      </a: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ARREDI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Chalkduster"/>
                          <a:cs typeface="Chalkduster"/>
                          <a:sym typeface="Chalkduster"/>
                        </a:rPr>
                        <a:t>                     MATERIALI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Divano tre posti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Rotoli carta igienica, stecchi da spiedini, graffette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Poltroncine gemelle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imballaggio per frutta in polistirolo nero, palloncini gonfiabili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Poltroncina bianca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Vasetto di yogurt, tappo in plastica gialla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Lampada tulipano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Cannucce, stecchi per spiedini, contenitore in plastica, palloncino gonfiabile, tappo di sughero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446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Lampada variopinta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Cannucce, tappo a vite in plastica, paralume in pet trasparente, base in cartoncino ondulato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Tavolino basso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Porta tovagliolo di legno, cd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mobile contenitore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Cartoncino ondulato (da imballaggio secondario) graffette, filo metallico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tappeto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Cartolina di una mostra di pittura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8084" name="WordArt 5"/>
          <p:cNvSpPr>
            <a:spLocks noChangeArrowheads="1" noChangeShapeType="1" noTextEdit="1"/>
          </p:cNvSpPr>
          <p:nvPr/>
        </p:nvSpPr>
        <p:spPr bwMode="auto">
          <a:xfrm>
            <a:off x="709613" y="187325"/>
            <a:ext cx="11356975" cy="725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 il soggiorno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4" descr="IMGP23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3413" y="3124200"/>
            <a:ext cx="9702800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4006850"/>
            <a:ext cx="2592388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7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50" y="1143000"/>
            <a:ext cx="265271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8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175" y="6697663"/>
            <a:ext cx="26177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WordArt 5"/>
          <p:cNvSpPr>
            <a:spLocks noChangeArrowheads="1" noChangeShapeType="1" noTextEdit="1"/>
          </p:cNvSpPr>
          <p:nvPr/>
        </p:nvSpPr>
        <p:spPr bwMode="auto">
          <a:xfrm>
            <a:off x="407988" y="147638"/>
            <a:ext cx="12161837" cy="712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 progetto presentato dalla 2 C</a:t>
            </a:r>
          </a:p>
        </p:txBody>
      </p:sp>
      <p:sp>
        <p:nvSpPr>
          <p:cNvPr id="89094" name="WordArt 5"/>
          <p:cNvSpPr>
            <a:spLocks noChangeArrowheads="1" noChangeShapeType="1" noTextEdit="1"/>
          </p:cNvSpPr>
          <p:nvPr/>
        </p:nvSpPr>
        <p:spPr bwMode="auto">
          <a:xfrm>
            <a:off x="3519488" y="1698625"/>
            <a:ext cx="9050337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 il GIARDINO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32"/>
          <p:cNvSpPr>
            <a:spLocks noGrp="1"/>
          </p:cNvSpPr>
          <p:nvPr>
            <p:ph type="title" idx="4294967295"/>
          </p:nvPr>
        </p:nvSpPr>
        <p:spPr>
          <a:xfrm>
            <a:off x="768350" y="3886200"/>
            <a:ext cx="11534775" cy="2540000"/>
          </a:xfrm>
        </p:spPr>
        <p:txBody>
          <a:bodyPr anchor="b"/>
          <a:lstStyle/>
          <a:p>
            <a:pPr eaLnBrk="1" hangingPunct="1"/>
            <a:r>
              <a:rPr lang="it-IT" sz="4400" b="1" smtClean="0">
                <a:solidFill>
                  <a:schemeClr val="tx1"/>
                </a:solidFill>
              </a:rPr>
              <a:t>I ragazzi della II C alla scoperta del loro territorio</a:t>
            </a:r>
            <a:r>
              <a:rPr lang="it-IT" sz="6500" b="1" smtClean="0">
                <a:solidFill>
                  <a:schemeClr val="tx1"/>
                </a:solidFill>
              </a:rPr>
              <a:t>:</a:t>
            </a:r>
            <a:br>
              <a:rPr lang="it-IT" sz="6500" b="1" smtClean="0">
                <a:solidFill>
                  <a:schemeClr val="tx1"/>
                </a:solidFill>
              </a:rPr>
            </a:br>
            <a:r>
              <a:rPr lang="it-IT" sz="6500" b="1" smtClean="0">
                <a:solidFill>
                  <a:schemeClr val="tx1"/>
                </a:solidFill>
              </a:rPr>
              <a:t/>
            </a:r>
            <a:br>
              <a:rPr lang="it-IT" sz="6500" b="1" smtClean="0">
                <a:solidFill>
                  <a:schemeClr val="tx1"/>
                </a:solidFill>
              </a:rPr>
            </a:br>
            <a:r>
              <a:rPr lang="it-IT" b="1" smtClean="0">
                <a:solidFill>
                  <a:schemeClr val="tx1"/>
                </a:solidFill>
              </a:rPr>
              <a:t>a caccia di informazioni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WordArt 5"/>
          <p:cNvSpPr>
            <a:spLocks noChangeArrowheads="1" noChangeShapeType="1" noTextEdit="1"/>
          </p:cNvSpPr>
          <p:nvPr/>
        </p:nvSpPr>
        <p:spPr bwMode="auto">
          <a:xfrm>
            <a:off x="374650" y="477838"/>
            <a:ext cx="11844338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 il GIARDINO</a:t>
            </a:r>
          </a:p>
        </p:txBody>
      </p:sp>
      <p:graphicFrame>
        <p:nvGraphicFramePr>
          <p:cNvPr id="95429" name="Group 197"/>
          <p:cNvGraphicFramePr>
            <a:graphicFrameLocks noGrp="1"/>
          </p:cNvGraphicFramePr>
          <p:nvPr/>
        </p:nvGraphicFramePr>
        <p:xfrm>
          <a:off x="819150" y="1428750"/>
          <a:ext cx="11544300" cy="7840663"/>
        </p:xfrm>
        <a:graphic>
          <a:graphicData uri="http://schemas.openxmlformats.org/drawingml/2006/table">
            <a:tbl>
              <a:tblPr/>
              <a:tblGrid>
                <a:gridCol w="4381500"/>
                <a:gridCol w="7162800"/>
              </a:tblGrid>
              <a:tr h="8953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Arredi</a:t>
                      </a:r>
                      <a:endParaRPr kumimoji="0" lang="it-IT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materiali</a:t>
                      </a:r>
                      <a:endParaRPr kumimoji="0" lang="it-IT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tavolo albero con panche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Barattolo del caff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è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 cartoncino ondulato (da imballaggio secondario) graffette, tappi di sughero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sdraio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Cartoncino ondulato da imballaggio secondario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Graffette, post it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ombrellone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Cartoncino bristol, cannucce da bibita, stecco da spiedini,palloncino gonfiabile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tavolini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Tappo di sughero, tavoletta di compensato, palloncino gonfiabile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compostiera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Bicchiere di plastica usa e getta, foglio da disegno, pennarello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altalena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Rotoli carta cucina, spago, tappi di sughero, polistirolo da vaschetta alimenti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canestro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Capsula caff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è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, stecco spiedini, cannuccia, palloncino gonfiabile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gioco per cani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Tappi di sughero, stecchi per spiedini, confezione di yogurt,cartoncino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giostrina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ea typeface="Chalkduster"/>
                          <a:cs typeface="Times New Roman" pitchFamily="18" charset="0"/>
                          <a:sym typeface="Chalkduster"/>
                        </a:rPr>
                        <a:t>Cartone ondulato, tappi di sughero, spago, palloncini gonfiabili, stecco da spiedino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pitchFamily="66" charset="0"/>
                        <a:ea typeface="Chalkduster"/>
                        <a:cs typeface="Chalkduster"/>
                        <a:sym typeface="Chalkduster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1" descr="carre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4263"/>
            <a:ext cx="13004800" cy="866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6" descr="carrell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00780">
            <a:off x="568325" y="5540375"/>
            <a:ext cx="4740275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7" descr="100E49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72514">
            <a:off x="593725" y="1323975"/>
            <a:ext cx="4398963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9" descr="carrello ni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35887">
            <a:off x="8137525" y="1260475"/>
            <a:ext cx="42259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WordArt 5"/>
          <p:cNvSpPr>
            <a:spLocks noChangeArrowheads="1" noChangeShapeType="1" noTextEdit="1"/>
          </p:cNvSpPr>
          <p:nvPr/>
        </p:nvSpPr>
        <p:spPr bwMode="auto">
          <a:xfrm>
            <a:off x="541338" y="103188"/>
            <a:ext cx="12138025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costruzione di veri oggetti con materiale di riciclo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9" descr="fasi montaggio sedia (2)"/>
          <p:cNvPicPr>
            <a:picLocks noChangeAspect="1" noChangeArrowheads="1"/>
          </p:cNvPicPr>
          <p:nvPr/>
        </p:nvPicPr>
        <p:blipFill>
          <a:blip r:embed="rId2"/>
          <a:srcRect l="65294" t="50673" r="7509" b="9239"/>
          <a:stretch>
            <a:fillRect/>
          </a:stretch>
        </p:blipFill>
        <p:spPr bwMode="auto">
          <a:xfrm>
            <a:off x="677863" y="6827838"/>
            <a:ext cx="2493962" cy="260032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92162" name="Picture 11" descr="fasi montaggio sedia (2)"/>
          <p:cNvPicPr>
            <a:picLocks noChangeAspect="1" noChangeArrowheads="1"/>
          </p:cNvPicPr>
          <p:nvPr/>
        </p:nvPicPr>
        <p:blipFill>
          <a:blip r:embed="rId2"/>
          <a:srcRect l="57953" t="9763" r="17442" b="52054"/>
          <a:stretch>
            <a:fillRect/>
          </a:stretch>
        </p:blipFill>
        <p:spPr bwMode="auto">
          <a:xfrm>
            <a:off x="3603625" y="6827838"/>
            <a:ext cx="2471738" cy="260508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2163" name="Picture 12" descr="fasi montaggio sedia (2)"/>
          <p:cNvPicPr>
            <a:picLocks noChangeAspect="1" noChangeArrowheads="1"/>
          </p:cNvPicPr>
          <p:nvPr/>
        </p:nvPicPr>
        <p:blipFill>
          <a:blip r:embed="rId2"/>
          <a:srcRect l="32663" t="11668" r="43439" b="49673"/>
          <a:stretch>
            <a:fillRect/>
          </a:stretch>
        </p:blipFill>
        <p:spPr bwMode="auto">
          <a:xfrm>
            <a:off x="6529388" y="6827838"/>
            <a:ext cx="2501900" cy="26003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2164" name="Picture 13" descr="fasi montaggio sedia (2)"/>
          <p:cNvPicPr>
            <a:picLocks noChangeAspect="1" noChangeArrowheads="1"/>
          </p:cNvPicPr>
          <p:nvPr/>
        </p:nvPicPr>
        <p:blipFill>
          <a:blip r:embed="rId2"/>
          <a:srcRect l="6802" t="19383" r="68660" b="40814"/>
          <a:stretch>
            <a:fillRect/>
          </a:stretch>
        </p:blipFill>
        <p:spPr bwMode="auto">
          <a:xfrm>
            <a:off x="9564688" y="6827838"/>
            <a:ext cx="2465387" cy="26003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2165" name="Picture 19" descr="Foto1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3600" y="460375"/>
            <a:ext cx="32512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Line 14"/>
          <p:cNvSpPr>
            <a:spLocks noChangeShapeType="1"/>
          </p:cNvSpPr>
          <p:nvPr/>
        </p:nvSpPr>
        <p:spPr bwMode="auto">
          <a:xfrm flipH="1">
            <a:off x="3792538" y="1625600"/>
            <a:ext cx="35226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92167" name="Picture 20" descr="Foto1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30350"/>
            <a:ext cx="3684588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18" descr="Foto1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9150" y="974725"/>
            <a:ext cx="32512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17" descr="Foto1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4450" y="1149350"/>
            <a:ext cx="36115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0" name="WordArt 5"/>
          <p:cNvSpPr>
            <a:spLocks noChangeArrowheads="1" noChangeShapeType="1" noTextEdit="1"/>
          </p:cNvSpPr>
          <p:nvPr/>
        </p:nvSpPr>
        <p:spPr bwMode="auto">
          <a:xfrm>
            <a:off x="541338" y="107950"/>
            <a:ext cx="1192212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dal materiale al progetto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7" descr="IMGP2302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228600" y="5043488"/>
            <a:ext cx="6000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19" descr="IMGP2306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228600" y="304800"/>
            <a:ext cx="6000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20" descr="IMGP2307"/>
          <p:cNvPicPr>
            <a:picLocks noChangeAspect="1" noChangeArrowheads="1"/>
          </p:cNvPicPr>
          <p:nvPr/>
        </p:nvPicPr>
        <p:blipFill>
          <a:blip r:embed="rId4">
            <a:lum bright="6000" contrast="12000"/>
          </a:blip>
          <a:srcRect/>
          <a:stretch>
            <a:fillRect/>
          </a:stretch>
        </p:blipFill>
        <p:spPr bwMode="auto">
          <a:xfrm>
            <a:off x="6719888" y="5038725"/>
            <a:ext cx="60071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18" descr="IMGP2303"/>
          <p:cNvPicPr>
            <a:picLocks noChangeAspect="1" noChangeArrowheads="1"/>
          </p:cNvPicPr>
          <p:nvPr/>
        </p:nvPicPr>
        <p:blipFill>
          <a:blip r:embed="rId5">
            <a:lum bright="12000" contrast="12000"/>
          </a:blip>
          <a:srcRect/>
          <a:stretch>
            <a:fillRect/>
          </a:stretch>
        </p:blipFill>
        <p:spPr bwMode="auto">
          <a:xfrm>
            <a:off x="6869113" y="290513"/>
            <a:ext cx="58801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WordArt 15"/>
          <p:cNvSpPr>
            <a:spLocks noChangeArrowheads="1" noChangeShapeType="1" noTextEdit="1"/>
          </p:cNvSpPr>
          <p:nvPr/>
        </p:nvSpPr>
        <p:spPr bwMode="auto">
          <a:xfrm rot="1161821">
            <a:off x="1290638" y="793750"/>
            <a:ext cx="6069012" cy="34194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recuperiamo</a:t>
            </a:r>
          </a:p>
        </p:txBody>
      </p:sp>
      <p:sp>
        <p:nvSpPr>
          <p:cNvPr id="93190" name="WordArt 16"/>
          <p:cNvSpPr>
            <a:spLocks noChangeArrowheads="1" noChangeShapeType="1" noTextEdit="1"/>
          </p:cNvSpPr>
          <p:nvPr/>
        </p:nvSpPr>
        <p:spPr bwMode="auto">
          <a:xfrm rot="-234077">
            <a:off x="2522538" y="7500938"/>
            <a:ext cx="6742112" cy="13493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75583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lo  spazio</a:t>
            </a:r>
          </a:p>
        </p:txBody>
      </p:sp>
      <p:sp>
        <p:nvSpPr>
          <p:cNvPr id="93191" name="WordArt 22"/>
          <p:cNvSpPr>
            <a:spLocks noChangeArrowheads="1" noChangeShapeType="1" noTextEdit="1"/>
          </p:cNvSpPr>
          <p:nvPr/>
        </p:nvSpPr>
        <p:spPr bwMode="auto">
          <a:xfrm rot="1291372">
            <a:off x="7359650" y="2970213"/>
            <a:ext cx="4494213" cy="2743200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  anche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Grp="1"/>
          </p:cNvSpPr>
          <p:nvPr>
            <p:ph type="body" idx="1"/>
          </p:nvPr>
        </p:nvSpPr>
        <p:spPr>
          <a:xfrm>
            <a:off x="655638" y="5362575"/>
            <a:ext cx="11549062" cy="15113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mtClean="0"/>
              <a:t>       </a:t>
            </a:r>
            <a:r>
              <a:rPr lang="it-IT" b="1" smtClean="0"/>
              <a:t>Anche quest’ anno abbiamo partecipato    alla 14 edizione di “M’illumino di meno”, che si è svolta alla Sala Palace del Comune di Spotorno, in una seduta aperta del Consiglio Comunale dei Ragazzi, a cui hanno partecipato gli alunni di tutte le scuole di Spotorno, infanzia, primaria e secondaria</a:t>
            </a:r>
          </a:p>
          <a:p>
            <a:pPr algn="ctr">
              <a:buFontTx/>
              <a:buNone/>
            </a:pPr>
            <a:r>
              <a:rPr lang="it-IT" b="1" smtClean="0"/>
              <a:t>     Per l’ occasione abbiamo anche organizzato un mercatino del baratto, piaciuto soprattutto ai più piccini, che hanno scambiato giochi</a:t>
            </a:r>
          </a:p>
        </p:txBody>
      </p:sp>
      <p:pic>
        <p:nvPicPr>
          <p:cNvPr id="94210" name="Picture 13" descr="logo-millumino-20142"/>
          <p:cNvPicPr>
            <a:picLocks noChangeAspect="1" noChangeArrowheads="1"/>
          </p:cNvPicPr>
          <p:nvPr/>
        </p:nvPicPr>
        <p:blipFill>
          <a:blip r:embed="rId2"/>
          <a:srcRect t="61818" b="12727"/>
          <a:stretch>
            <a:fillRect/>
          </a:stretch>
        </p:blipFill>
        <p:spPr bwMode="auto">
          <a:xfrm>
            <a:off x="19050" y="1460500"/>
            <a:ext cx="130048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14" descr="logo-millumino-20142"/>
          <p:cNvPicPr>
            <a:picLocks noChangeAspect="1" noChangeArrowheads="1"/>
          </p:cNvPicPr>
          <p:nvPr/>
        </p:nvPicPr>
        <p:blipFill>
          <a:blip r:embed="rId2"/>
          <a:srcRect l="47273" t="87273"/>
          <a:stretch>
            <a:fillRect/>
          </a:stretch>
        </p:blipFill>
        <p:spPr bwMode="auto">
          <a:xfrm>
            <a:off x="19050" y="266700"/>
            <a:ext cx="130048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4"/>
          <p:cNvSpPr>
            <a:spLocks noChangeArrowheads="1"/>
          </p:cNvSpPr>
          <p:nvPr/>
        </p:nvSpPr>
        <p:spPr bwMode="auto">
          <a:xfrm>
            <a:off x="404813" y="274638"/>
            <a:ext cx="12304712" cy="91662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95234" name="Picture 13" descr="logo-millumino-20142"/>
          <p:cNvPicPr>
            <a:picLocks noChangeAspect="1" noChangeArrowheads="1"/>
          </p:cNvPicPr>
          <p:nvPr/>
        </p:nvPicPr>
        <p:blipFill>
          <a:blip r:embed="rId2"/>
          <a:srcRect t="61818" b="12727"/>
          <a:stretch>
            <a:fillRect/>
          </a:stretch>
        </p:blipFill>
        <p:spPr bwMode="auto">
          <a:xfrm>
            <a:off x="2813050" y="758825"/>
            <a:ext cx="83486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12" descr="logo-millumino-20142"/>
          <p:cNvPicPr>
            <a:picLocks noChangeAspect="1" noChangeArrowheads="1"/>
          </p:cNvPicPr>
          <p:nvPr/>
        </p:nvPicPr>
        <p:blipFill>
          <a:blip r:embed="rId2"/>
          <a:srcRect b="38182"/>
          <a:stretch>
            <a:fillRect/>
          </a:stretch>
        </p:blipFill>
        <p:spPr bwMode="auto">
          <a:xfrm>
            <a:off x="1843088" y="1843088"/>
            <a:ext cx="93186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14" descr="logo-millumino-20142"/>
          <p:cNvPicPr>
            <a:picLocks noChangeAspect="1" noChangeArrowheads="1"/>
          </p:cNvPicPr>
          <p:nvPr/>
        </p:nvPicPr>
        <p:blipFill>
          <a:blip r:embed="rId2"/>
          <a:srcRect l="47273" t="87273"/>
          <a:stretch>
            <a:fillRect/>
          </a:stretch>
        </p:blipFill>
        <p:spPr bwMode="auto">
          <a:xfrm rot="-1421032">
            <a:off x="160338" y="739775"/>
            <a:ext cx="36576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10" descr="baratto2_n"/>
          <p:cNvPicPr>
            <a:picLocks noChangeAspect="1" noChangeArrowheads="1"/>
          </p:cNvPicPr>
          <p:nvPr/>
        </p:nvPicPr>
        <p:blipFill>
          <a:blip r:embed="rId3"/>
          <a:srcRect t="7692" r="56522" b="61539"/>
          <a:stretch>
            <a:fillRect/>
          </a:stretch>
        </p:blipFill>
        <p:spPr bwMode="auto">
          <a:xfrm>
            <a:off x="6121400" y="4108450"/>
            <a:ext cx="2500313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11" descr="baratto2_n"/>
          <p:cNvPicPr>
            <a:picLocks noChangeAspect="1" noChangeArrowheads="1"/>
          </p:cNvPicPr>
          <p:nvPr/>
        </p:nvPicPr>
        <p:blipFill>
          <a:blip r:embed="rId3"/>
          <a:srcRect l="55118" t="7692" b="61539"/>
          <a:stretch>
            <a:fillRect/>
          </a:stretch>
        </p:blipFill>
        <p:spPr bwMode="auto">
          <a:xfrm>
            <a:off x="8613775" y="4143375"/>
            <a:ext cx="254793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Rectangle 15"/>
          <p:cNvSpPr>
            <a:spLocks noChangeArrowheads="1"/>
          </p:cNvSpPr>
          <p:nvPr/>
        </p:nvSpPr>
        <p:spPr bwMode="auto">
          <a:xfrm>
            <a:off x="690563" y="2663825"/>
            <a:ext cx="130048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0046" tIns="65023" rIns="130046" bIns="65023" anchor="ctr">
            <a:spAutoFit/>
          </a:bodyPr>
          <a:lstStyle/>
          <a:p>
            <a:pPr defTabSz="1300163">
              <a:spcBef>
                <a:spcPct val="50000"/>
              </a:spcBef>
            </a:pPr>
            <a:endParaRPr lang="it-IT" sz="2600" b="1">
              <a:solidFill>
                <a:srgbClr val="FF6600"/>
              </a:solidFill>
            </a:endParaRPr>
          </a:p>
        </p:txBody>
      </p:sp>
      <p:sp>
        <p:nvSpPr>
          <p:cNvPr id="95240" name="Rectangle 16"/>
          <p:cNvSpPr>
            <a:spLocks noChangeArrowheads="1"/>
          </p:cNvSpPr>
          <p:nvPr/>
        </p:nvSpPr>
        <p:spPr bwMode="auto">
          <a:xfrm>
            <a:off x="690563" y="2663825"/>
            <a:ext cx="130048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0046" tIns="65023" rIns="130046" bIns="65023" anchor="ctr">
            <a:spAutoFit/>
          </a:bodyPr>
          <a:lstStyle/>
          <a:p>
            <a:pPr defTabSz="1300163"/>
            <a:endParaRPr lang="it-IT" sz="2600">
              <a:solidFill>
                <a:schemeClr val="tx1"/>
              </a:solidFill>
            </a:endParaRPr>
          </a:p>
        </p:txBody>
      </p:sp>
      <p:sp>
        <p:nvSpPr>
          <p:cNvPr id="95241" name="Rectangle 17"/>
          <p:cNvSpPr>
            <a:spLocks noChangeArrowheads="1"/>
          </p:cNvSpPr>
          <p:nvPr/>
        </p:nvSpPr>
        <p:spPr bwMode="auto">
          <a:xfrm>
            <a:off x="1517650" y="3902075"/>
            <a:ext cx="4392613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046" tIns="65023" rIns="130046" bIns="65023" anchor="ctr">
            <a:spAutoFit/>
          </a:bodyPr>
          <a:lstStyle/>
          <a:p>
            <a:pPr algn="ctr" defTabSz="1300163"/>
            <a:r>
              <a:rPr lang="it-IT" sz="4000" b="1" i="1">
                <a:solidFill>
                  <a:srgbClr val="00FF00"/>
                </a:solidFill>
                <a:latin typeface="Comic Sans MS" pitchFamily="66" charset="0"/>
                <a:ea typeface="Times New Roman" pitchFamily="18" charset="0"/>
                <a:cs typeface="Tunga" pitchFamily="2"/>
              </a:rPr>
              <a:t>Risparmiamo!</a:t>
            </a:r>
            <a:r>
              <a:rPr lang="it-IT" sz="4000" b="1" i="1">
                <a:solidFill>
                  <a:srgbClr val="FF9900"/>
                </a:solidFill>
                <a:latin typeface="Comic Sans MS" pitchFamily="66" charset="0"/>
                <a:ea typeface="Times New Roman" pitchFamily="18" charset="0"/>
                <a:cs typeface="Tunga" pitchFamily="2"/>
              </a:rPr>
              <a:t>  </a:t>
            </a:r>
          </a:p>
        </p:txBody>
      </p:sp>
      <p:sp>
        <p:nvSpPr>
          <p:cNvPr id="95242" name="Rectangle 18"/>
          <p:cNvSpPr>
            <a:spLocks noChangeArrowheads="1"/>
          </p:cNvSpPr>
          <p:nvPr/>
        </p:nvSpPr>
        <p:spPr bwMode="auto">
          <a:xfrm>
            <a:off x="1935163" y="7038975"/>
            <a:ext cx="9118600" cy="2084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046" tIns="65023" rIns="130046" bIns="65023" anchor="ctr">
            <a:spAutoFit/>
          </a:bodyPr>
          <a:lstStyle/>
          <a:p>
            <a:pPr algn="ctr" defTabSz="1300163" eaLnBrk="0" hangingPunct="0"/>
            <a:r>
              <a:rPr lang="it-IT" sz="2600" b="1" i="1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Tunga" pitchFamily="2"/>
              </a:rPr>
              <a:t>Porta quello che vuoi……….prendi quello che ti piace</a:t>
            </a:r>
            <a:endParaRPr lang="it-IT" sz="1600" b="1">
              <a:solidFill>
                <a:srgbClr val="FF6600"/>
              </a:solidFill>
              <a:latin typeface="Comic Sans MS" pitchFamily="66" charset="0"/>
              <a:ea typeface="Times New Roman" pitchFamily="18" charset="0"/>
              <a:cs typeface="Tunga" pitchFamily="2"/>
            </a:endParaRPr>
          </a:p>
          <a:p>
            <a:pPr algn="ctr" defTabSz="1300163" eaLnBrk="0" hangingPunct="0"/>
            <a:r>
              <a:rPr lang="it-IT" sz="2600" b="1" i="1">
                <a:solidFill>
                  <a:srgbClr val="33CC33"/>
                </a:solidFill>
                <a:latin typeface="Comic Sans MS" pitchFamily="66" charset="0"/>
                <a:ea typeface="Times New Roman" pitchFamily="18" charset="0"/>
                <a:cs typeface="Tunga" pitchFamily="2"/>
              </a:rPr>
              <a:t>Puoi scambiare giochi, libri, cd, dvd, oggettistica varia</a:t>
            </a:r>
            <a:endParaRPr lang="it-IT" sz="1600" b="1">
              <a:solidFill>
                <a:srgbClr val="FF6600"/>
              </a:solidFill>
              <a:latin typeface="Comic Sans MS" pitchFamily="66" charset="0"/>
              <a:ea typeface="Times New Roman" pitchFamily="18" charset="0"/>
              <a:cs typeface="Tunga" pitchFamily="2"/>
            </a:endParaRPr>
          </a:p>
          <a:p>
            <a:pPr algn="ctr" defTabSz="1300163" eaLnBrk="0" hangingPunct="0"/>
            <a:r>
              <a:rPr lang="it-IT" sz="2600" b="1" i="1">
                <a:solidFill>
                  <a:srgbClr val="FF6600"/>
                </a:solidFill>
                <a:latin typeface="Comic Sans MS" pitchFamily="66" charset="0"/>
                <a:ea typeface="Times New Roman" pitchFamily="18" charset="0"/>
                <a:cs typeface="Tunga" pitchFamily="2"/>
              </a:rPr>
              <a:t>Consegna un massimo di 10 oggetti</a:t>
            </a:r>
            <a:endParaRPr lang="it-IT" sz="1600" b="1">
              <a:solidFill>
                <a:srgbClr val="FF6600"/>
              </a:solidFill>
              <a:latin typeface="Comic Sans MS" pitchFamily="66" charset="0"/>
              <a:ea typeface="Times New Roman" pitchFamily="18" charset="0"/>
              <a:cs typeface="Tunga" pitchFamily="2"/>
            </a:endParaRPr>
          </a:p>
          <a:p>
            <a:pPr algn="ctr" defTabSz="1300163" eaLnBrk="0" hangingPunct="0"/>
            <a:r>
              <a:rPr lang="it-IT" sz="2600" b="1" i="1">
                <a:solidFill>
                  <a:srgbClr val="9900FF"/>
                </a:solidFill>
                <a:latin typeface="Comic Sans MS" pitchFamily="66" charset="0"/>
                <a:ea typeface="Times New Roman" pitchFamily="18" charset="0"/>
                <a:cs typeface="Tunga" pitchFamily="2"/>
              </a:rPr>
              <a:t>Gli oggetti devono essere in buono  stato</a:t>
            </a:r>
            <a:endParaRPr lang="it-IT" sz="1600" b="1">
              <a:solidFill>
                <a:srgbClr val="FF6600"/>
              </a:solidFill>
              <a:latin typeface="Comic Sans MS" pitchFamily="66" charset="0"/>
              <a:ea typeface="Times New Roman" pitchFamily="18" charset="0"/>
              <a:cs typeface="Tunga" pitchFamily="2"/>
            </a:endParaRPr>
          </a:p>
          <a:p>
            <a:pPr algn="ctr" defTabSz="1300163" eaLnBrk="0" hangingPunct="0"/>
            <a:r>
              <a:rPr lang="it-IT" sz="2600" b="1" i="1">
                <a:solidFill>
                  <a:srgbClr val="000066"/>
                </a:solidFill>
                <a:latin typeface="Comic Sans MS" pitchFamily="66" charset="0"/>
                <a:ea typeface="Times New Roman" pitchFamily="18" charset="0"/>
                <a:cs typeface="Tunga" pitchFamily="2"/>
              </a:rPr>
              <a:t>Ogni oggetto consegnato varrà  un buono/scambio</a:t>
            </a:r>
            <a:endParaRPr lang="it-IT" sz="2600">
              <a:solidFill>
                <a:srgbClr val="000066"/>
              </a:solidFill>
              <a:latin typeface="Comic Sans MS" pitchFamily="66" charset="0"/>
              <a:ea typeface="Times New Roman" pitchFamily="18" charset="0"/>
              <a:cs typeface="Tunga" pitchFamily="2"/>
            </a:endParaRPr>
          </a:p>
        </p:txBody>
      </p:sp>
      <p:sp>
        <p:nvSpPr>
          <p:cNvPr id="95243" name="Rectangle 19"/>
          <p:cNvSpPr>
            <a:spLocks noChangeArrowheads="1"/>
          </p:cNvSpPr>
          <p:nvPr/>
        </p:nvSpPr>
        <p:spPr bwMode="auto">
          <a:xfrm>
            <a:off x="2276475" y="4876800"/>
            <a:ext cx="2984500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046" tIns="65023" rIns="130046" bIns="65023" anchor="ctr">
            <a:spAutoFit/>
          </a:bodyPr>
          <a:lstStyle/>
          <a:p>
            <a:pPr algn="ctr" defTabSz="1300163"/>
            <a:r>
              <a:rPr lang="it-IT" sz="4000" b="1" i="1">
                <a:solidFill>
                  <a:srgbClr val="FF00FF"/>
                </a:solidFill>
                <a:latin typeface="Comic Sans MS" pitchFamily="66" charset="0"/>
                <a:ea typeface="Times New Roman" pitchFamily="18" charset="0"/>
                <a:cs typeface="Tunga" pitchFamily="2"/>
              </a:rPr>
              <a:t>Ricicliamo!</a:t>
            </a:r>
            <a:r>
              <a:rPr lang="it-IT" sz="4000" b="1" i="1">
                <a:solidFill>
                  <a:srgbClr val="FF9900"/>
                </a:solidFill>
                <a:latin typeface="Comic Sans MS" pitchFamily="66" charset="0"/>
                <a:ea typeface="Times New Roman" pitchFamily="18" charset="0"/>
                <a:cs typeface="Tunga" pitchFamily="2"/>
              </a:rPr>
              <a:t>  </a:t>
            </a:r>
          </a:p>
        </p:txBody>
      </p:sp>
      <p:sp>
        <p:nvSpPr>
          <p:cNvPr id="95244" name="Rectangle 20"/>
          <p:cNvSpPr>
            <a:spLocks noChangeArrowheads="1"/>
          </p:cNvSpPr>
          <p:nvPr/>
        </p:nvSpPr>
        <p:spPr bwMode="auto">
          <a:xfrm>
            <a:off x="1843088" y="5721350"/>
            <a:ext cx="3900487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046" tIns="65023" rIns="130046" bIns="65023" anchor="ctr">
            <a:spAutoFit/>
          </a:bodyPr>
          <a:lstStyle/>
          <a:p>
            <a:pPr algn="ctr" defTabSz="1300163"/>
            <a:r>
              <a:rPr lang="it-IT" sz="4600" b="1" i="1">
                <a:solidFill>
                  <a:srgbClr val="FF6600"/>
                </a:solidFill>
                <a:latin typeface="Comic Sans MS" pitchFamily="66" charset="0"/>
                <a:ea typeface="Times New Roman" pitchFamily="18" charset="0"/>
                <a:cs typeface="Tunga" pitchFamily="2"/>
              </a:rPr>
              <a:t>Barattiamo?</a:t>
            </a:r>
            <a:r>
              <a:rPr lang="it-IT" sz="4000" b="1" i="1">
                <a:solidFill>
                  <a:srgbClr val="FF9900"/>
                </a:solidFill>
                <a:latin typeface="Comic Sans MS" pitchFamily="66" charset="0"/>
                <a:ea typeface="Times New Roman" pitchFamily="18" charset="0"/>
                <a:cs typeface="Tunga" pitchFamily="2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7950"/>
            <a:ext cx="12788900" cy="9591675"/>
          </a:xfrm>
          <a:prstGeom prst="rect">
            <a:avLst/>
          </a:prstGeom>
          <a:noFill/>
          <a:ln w="1143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6258" name="Picture 13" descr="logo-millumino-20142"/>
          <p:cNvPicPr>
            <a:picLocks noChangeAspect="1" noChangeArrowheads="1"/>
          </p:cNvPicPr>
          <p:nvPr/>
        </p:nvPicPr>
        <p:blipFill>
          <a:blip r:embed="rId3"/>
          <a:srcRect t="61818" b="12727"/>
          <a:stretch>
            <a:fillRect/>
          </a:stretch>
        </p:blipFill>
        <p:spPr bwMode="auto">
          <a:xfrm rot="-378148">
            <a:off x="0" y="420688"/>
            <a:ext cx="83486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20"/>
          <p:cNvSpPr>
            <a:spLocks noChangeArrowheads="1"/>
          </p:cNvSpPr>
          <p:nvPr/>
        </p:nvSpPr>
        <p:spPr bwMode="auto">
          <a:xfrm rot="-593279">
            <a:off x="6437313" y="1084263"/>
            <a:ext cx="6176962" cy="99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046" tIns="65023" rIns="130046" bIns="65023" anchor="ctr">
            <a:spAutoFit/>
          </a:bodyPr>
          <a:lstStyle/>
          <a:p>
            <a:pPr algn="ctr" defTabSz="1300163"/>
            <a:r>
              <a:rPr lang="it-IT" sz="5700" b="1" i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unga" pitchFamily="2"/>
              </a:rPr>
              <a:t>Barattiamo?</a:t>
            </a:r>
            <a:r>
              <a:rPr lang="it-IT" sz="4000" b="1" i="1">
                <a:solidFill>
                  <a:srgbClr val="FF9900"/>
                </a:solidFill>
                <a:latin typeface="Comic Sans MS" pitchFamily="66" charset="0"/>
                <a:ea typeface="Times New Roman" pitchFamily="18" charset="0"/>
                <a:cs typeface="Tunga" pitchFamily="2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WordArt 5"/>
          <p:cNvSpPr>
            <a:spLocks noChangeArrowheads="1" noChangeShapeType="1" noTextEdit="1"/>
          </p:cNvSpPr>
          <p:nvPr/>
        </p:nvSpPr>
        <p:spPr bwMode="auto">
          <a:xfrm>
            <a:off x="0" y="174625"/>
            <a:ext cx="13004800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 il progetto dello scorso anno in fase di realizzazione</a:t>
            </a:r>
          </a:p>
        </p:txBody>
      </p:sp>
      <p:sp>
        <p:nvSpPr>
          <p:cNvPr id="97282" name="Rectangle 20"/>
          <p:cNvSpPr>
            <a:spLocks noChangeArrowheads="1"/>
          </p:cNvSpPr>
          <p:nvPr/>
        </p:nvSpPr>
        <p:spPr bwMode="auto">
          <a:xfrm>
            <a:off x="273050" y="8272463"/>
            <a:ext cx="12209463" cy="134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046" tIns="65023" rIns="130046" bIns="65023" anchor="ctr">
            <a:spAutoFit/>
          </a:bodyPr>
          <a:lstStyle/>
          <a:p>
            <a:pPr algn="ctr" defTabSz="1300163"/>
            <a:r>
              <a:rPr lang="it-IT" sz="4000" b="1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unga" pitchFamily="2"/>
              </a:rPr>
              <a:t>Il cantiere del “nostro campetto da calcio” nel parco Monticello</a:t>
            </a:r>
          </a:p>
        </p:txBody>
      </p:sp>
      <p:pic>
        <p:nvPicPr>
          <p:cNvPr id="97283" name="Picture 11" descr="20140328_105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3325"/>
            <a:ext cx="13004800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Rectangle 20"/>
          <p:cNvSpPr>
            <a:spLocks noChangeArrowheads="1"/>
          </p:cNvSpPr>
          <p:nvPr/>
        </p:nvSpPr>
        <p:spPr bwMode="auto">
          <a:xfrm>
            <a:off x="0" y="674688"/>
            <a:ext cx="12209463" cy="862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046" tIns="65023" rIns="130046" bIns="65023" anchor="ctr">
            <a:spAutoFit/>
          </a:bodyPr>
          <a:lstStyle/>
          <a:p>
            <a:pPr defTabSz="1300163"/>
            <a:r>
              <a:rPr lang="it-IT" sz="4800" b="1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unga" pitchFamily="2"/>
              </a:rPr>
              <a:t>  Manca poco all’inaugurazione…………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4"/>
          <p:cNvSpPr>
            <a:spLocks noGrp="1"/>
          </p:cNvSpPr>
          <p:nvPr>
            <p:ph type="title"/>
          </p:nvPr>
        </p:nvSpPr>
        <p:spPr>
          <a:xfrm>
            <a:off x="0" y="-49213"/>
            <a:ext cx="13004800" cy="850901"/>
          </a:xfrm>
          <a:solidFill>
            <a:srgbClr val="FFFF00"/>
          </a:solidFill>
        </p:spPr>
        <p:txBody>
          <a:bodyPr/>
          <a:lstStyle/>
          <a:p>
            <a:r>
              <a:rPr lang="it-IT" sz="4800" b="1" smtClean="0">
                <a:solidFill>
                  <a:srgbClr val="4D4D4D"/>
                </a:solidFill>
              </a:rPr>
              <a:t>Eco  codice 2014</a:t>
            </a:r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50825" y="1055688"/>
            <a:ext cx="12630150" cy="837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269875">
              <a:buFontTx/>
              <a:buChar char="•"/>
            </a:pPr>
            <a:r>
              <a:rPr lang="it-IT" sz="2400" b="1"/>
              <a:t> Vai a piedi quando il tempo e la distanza lo permettono. </a:t>
            </a:r>
          </a:p>
          <a:p>
            <a:pPr indent="269875"/>
            <a:endParaRPr lang="it-IT" sz="2000" b="1"/>
          </a:p>
          <a:p>
            <a:pPr indent="269875">
              <a:buFontTx/>
              <a:buChar char="•"/>
            </a:pPr>
            <a:r>
              <a:rPr lang="it-IT" sz="2400" b="1"/>
              <a:t>Se la distanza è  eccessiva  prova la bicicletta, i mezzi pubblici o l’ automobile in compagnia</a:t>
            </a:r>
          </a:p>
          <a:p>
            <a:pPr indent="269875"/>
            <a:r>
              <a:rPr lang="it-IT" sz="2400" b="1"/>
              <a:t> </a:t>
            </a:r>
          </a:p>
          <a:p>
            <a:pPr indent="269875">
              <a:buFontTx/>
              <a:buChar char="•"/>
            </a:pPr>
            <a:r>
              <a:rPr lang="it-IT" sz="2400" b="1"/>
              <a:t> Chiudi sempre il rubinetto dell’ acqua mentre ti lavi i denti o ti insaponi,</a:t>
            </a:r>
          </a:p>
          <a:p>
            <a:pPr indent="269875"/>
            <a:r>
              <a:rPr lang="it-IT" sz="2400" b="1"/>
              <a:t> l’ acqua  è un bene prezioso, non sprecarlo.</a:t>
            </a:r>
          </a:p>
          <a:p>
            <a:pPr marL="3273425" lvl="4">
              <a:buFontTx/>
              <a:buChar char="•"/>
            </a:pPr>
            <a:endParaRPr lang="it-IT" sz="2000" b="1"/>
          </a:p>
          <a:p>
            <a:pPr indent="269875">
              <a:buFontTx/>
              <a:buChar char="•"/>
            </a:pPr>
            <a:r>
              <a:rPr lang="it-IT" sz="2400" b="1"/>
              <a:t> Scegli possibilmente prodotti  con imballaggi riciclabili.</a:t>
            </a:r>
          </a:p>
          <a:p>
            <a:pPr indent="269875">
              <a:buFontTx/>
              <a:buChar char="•"/>
            </a:pPr>
            <a:endParaRPr lang="it-IT" sz="2000" b="1"/>
          </a:p>
          <a:p>
            <a:pPr indent="269875">
              <a:buFontTx/>
              <a:buChar char="•"/>
            </a:pPr>
            <a:r>
              <a:rPr lang="it-IT" sz="2400" b="1"/>
              <a:t> Se hai un terreno, orto o giardino,  pianta degli  alberi, contribuirai ad </a:t>
            </a:r>
          </a:p>
          <a:p>
            <a:pPr indent="269875"/>
            <a:r>
              <a:rPr lang="it-IT" sz="2400" b="1"/>
              <a:t> abbassare la CO2 nell’ aria. </a:t>
            </a:r>
          </a:p>
          <a:p>
            <a:pPr indent="269875">
              <a:buFontTx/>
              <a:buChar char="•"/>
            </a:pPr>
            <a:endParaRPr lang="it-IT" sz="2000" b="1"/>
          </a:p>
          <a:p>
            <a:pPr indent="269875">
              <a:buFontTx/>
              <a:buChar char="•"/>
            </a:pPr>
            <a:r>
              <a:rPr lang="it-IT" sz="2400" b="1"/>
              <a:t> Usa carta riciclata: non è bianchissima, ma ecologica.</a:t>
            </a:r>
          </a:p>
          <a:p>
            <a:pPr indent="269875">
              <a:buFontTx/>
              <a:buChar char="•"/>
            </a:pPr>
            <a:endParaRPr lang="it-IT" sz="2000" b="1"/>
          </a:p>
          <a:p>
            <a:pPr indent="269875">
              <a:buFontTx/>
              <a:buChar char="•"/>
            </a:pPr>
            <a:r>
              <a:rPr lang="it-IT" sz="2400" b="1"/>
              <a:t> Scegli detergenti ecologici, usane la giusta quantità, senza eccedere.</a:t>
            </a:r>
          </a:p>
          <a:p>
            <a:pPr indent="269875">
              <a:buFontTx/>
              <a:buChar char="•"/>
            </a:pPr>
            <a:endParaRPr lang="it-IT" sz="2000" b="1"/>
          </a:p>
          <a:p>
            <a:pPr indent="269875">
              <a:buFontTx/>
              <a:buChar char="•"/>
            </a:pPr>
            <a:r>
              <a:rPr lang="it-IT" sz="2400" b="1"/>
              <a:t> Raccogli l’acqua del lavaggio delle verdure per innaffiare le piante. </a:t>
            </a:r>
          </a:p>
          <a:p>
            <a:pPr indent="269875">
              <a:buFontTx/>
              <a:buChar char="•"/>
            </a:pPr>
            <a:endParaRPr lang="it-IT" sz="2000" b="1"/>
          </a:p>
          <a:p>
            <a:pPr indent="269875">
              <a:buFontTx/>
              <a:buChar char="•"/>
            </a:pPr>
            <a:r>
              <a:rPr lang="it-IT" sz="2400" b="1"/>
              <a:t> Se hai un giardino chiedi al comune una compostiera, otterrai ottimo </a:t>
            </a:r>
          </a:p>
          <a:p>
            <a:pPr indent="269875"/>
            <a:r>
              <a:rPr lang="it-IT" sz="2400" b="1"/>
              <a:t> concime per le tue piante.</a:t>
            </a:r>
          </a:p>
          <a:p>
            <a:pPr indent="269875">
              <a:buFontTx/>
              <a:buChar char="•"/>
            </a:pPr>
            <a:endParaRPr lang="it-IT" sz="2000" b="1"/>
          </a:p>
          <a:p>
            <a:pPr indent="269875">
              <a:buFontTx/>
              <a:buChar char="•"/>
            </a:pPr>
            <a:r>
              <a:rPr lang="it-IT" sz="2400" b="1"/>
              <a:t>Usa lampadine a basso consumo, non lasciarle accese quando non serve, </a:t>
            </a:r>
          </a:p>
          <a:p>
            <a:pPr indent="269875"/>
            <a:r>
              <a:rPr lang="it-IT" sz="2400" b="1"/>
              <a:t>spegni gli apparecchi elettrici quando non li usi.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val 4"/>
          <p:cNvSpPr>
            <a:spLocks noChangeArrowheads="1"/>
          </p:cNvSpPr>
          <p:nvPr/>
        </p:nvSpPr>
        <p:spPr bwMode="auto">
          <a:xfrm>
            <a:off x="5256213" y="3503613"/>
            <a:ext cx="2973387" cy="278765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02" name="Oval 5"/>
          <p:cNvSpPr>
            <a:spLocks noChangeArrowheads="1"/>
          </p:cNvSpPr>
          <p:nvPr/>
        </p:nvSpPr>
        <p:spPr bwMode="auto">
          <a:xfrm>
            <a:off x="1227138" y="768350"/>
            <a:ext cx="2660650" cy="2465388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04457" name="AutoShape 9"/>
          <p:cNvSpPr>
            <a:spLocks noChangeArrowheads="1"/>
          </p:cNvSpPr>
          <p:nvPr/>
        </p:nvSpPr>
        <p:spPr bwMode="auto">
          <a:xfrm rot="1968258">
            <a:off x="3719513" y="2873375"/>
            <a:ext cx="1558925" cy="1423988"/>
          </a:xfrm>
          <a:prstGeom prst="leftArrow">
            <a:avLst>
              <a:gd name="adj1" fmla="val 50000"/>
              <a:gd name="adj2" fmla="val 27369"/>
            </a:avLst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5604" name="AutoShape 10"/>
          <p:cNvSpPr>
            <a:spLocks noChangeArrowheads="1"/>
          </p:cNvSpPr>
          <p:nvPr/>
        </p:nvSpPr>
        <p:spPr bwMode="auto">
          <a:xfrm rot="-8670715">
            <a:off x="8088313" y="5491163"/>
            <a:ext cx="1558925" cy="1423987"/>
          </a:xfrm>
          <a:prstGeom prst="leftArrow">
            <a:avLst>
              <a:gd name="adj1" fmla="val 50000"/>
              <a:gd name="adj2" fmla="val 27369"/>
            </a:avLst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it-IT"/>
          </a:p>
        </p:txBody>
      </p:sp>
      <p:sp>
        <p:nvSpPr>
          <p:cNvPr id="104459" name="Oval 11"/>
          <p:cNvSpPr>
            <a:spLocks noChangeArrowheads="1"/>
          </p:cNvSpPr>
          <p:nvPr/>
        </p:nvSpPr>
        <p:spPr bwMode="auto">
          <a:xfrm>
            <a:off x="1120775" y="6410325"/>
            <a:ext cx="2660650" cy="2566988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5606" name="Oval 12"/>
          <p:cNvSpPr>
            <a:spLocks noChangeArrowheads="1"/>
          </p:cNvSpPr>
          <p:nvPr/>
        </p:nvSpPr>
        <p:spPr bwMode="auto">
          <a:xfrm>
            <a:off x="9269413" y="768350"/>
            <a:ext cx="2660650" cy="2547938"/>
          </a:xfrm>
          <a:prstGeom prst="ellipse">
            <a:avLst/>
          </a:prstGeom>
          <a:solidFill>
            <a:srgbClr val="00CC99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07" name="Oval 13"/>
          <p:cNvSpPr>
            <a:spLocks noChangeArrowheads="1"/>
          </p:cNvSpPr>
          <p:nvPr/>
        </p:nvSpPr>
        <p:spPr bwMode="auto">
          <a:xfrm>
            <a:off x="9337675" y="6518275"/>
            <a:ext cx="2660650" cy="2459038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08" name="AutoShape 14"/>
          <p:cNvSpPr>
            <a:spLocks noChangeArrowheads="1"/>
          </p:cNvSpPr>
          <p:nvPr/>
        </p:nvSpPr>
        <p:spPr bwMode="auto">
          <a:xfrm rot="-1899342">
            <a:off x="3740150" y="5491163"/>
            <a:ext cx="1558925" cy="1423987"/>
          </a:xfrm>
          <a:prstGeom prst="leftArrow">
            <a:avLst>
              <a:gd name="adj1" fmla="val 50000"/>
              <a:gd name="adj2" fmla="val 27369"/>
            </a:avLst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9" name="AutoShape 15"/>
          <p:cNvSpPr>
            <a:spLocks noChangeArrowheads="1"/>
          </p:cNvSpPr>
          <p:nvPr/>
        </p:nvSpPr>
        <p:spPr bwMode="auto">
          <a:xfrm rot="8316549">
            <a:off x="8150225" y="2873375"/>
            <a:ext cx="1558925" cy="1423988"/>
          </a:xfrm>
          <a:prstGeom prst="leftArrow">
            <a:avLst>
              <a:gd name="adj1" fmla="val 50000"/>
              <a:gd name="adj2" fmla="val 27369"/>
            </a:avLst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it-IT"/>
          </a:p>
        </p:txBody>
      </p:sp>
      <p:sp>
        <p:nvSpPr>
          <p:cNvPr id="25610" name="Text Box 16"/>
          <p:cNvSpPr txBox="1">
            <a:spLocks noChangeArrowheads="1"/>
          </p:cNvSpPr>
          <p:nvPr/>
        </p:nvSpPr>
        <p:spPr bwMode="auto">
          <a:xfrm>
            <a:off x="5443538" y="4616450"/>
            <a:ext cx="27860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b="1">
                <a:solidFill>
                  <a:srgbClr val="4D4D4D"/>
                </a:solidFill>
              </a:rPr>
              <a:t>Spotorno</a:t>
            </a:r>
          </a:p>
        </p:txBody>
      </p:sp>
      <p:sp>
        <p:nvSpPr>
          <p:cNvPr id="25611" name="Text Box 17"/>
          <p:cNvSpPr txBox="1">
            <a:spLocks noChangeArrowheads="1"/>
          </p:cNvSpPr>
          <p:nvPr/>
        </p:nvSpPr>
        <p:spPr bwMode="auto">
          <a:xfrm>
            <a:off x="1120775" y="1343025"/>
            <a:ext cx="2786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3200" b="1">
                <a:solidFill>
                  <a:srgbClr val="4D4D4D"/>
                </a:solidFill>
              </a:rPr>
              <a:t>Orti  spotornesi</a:t>
            </a:r>
          </a:p>
        </p:txBody>
      </p:sp>
      <p:sp>
        <p:nvSpPr>
          <p:cNvPr id="25612" name="Text Box 18"/>
          <p:cNvSpPr txBox="1">
            <a:spLocks noChangeArrowheads="1"/>
          </p:cNvSpPr>
          <p:nvPr/>
        </p:nvSpPr>
        <p:spPr bwMode="auto">
          <a:xfrm>
            <a:off x="9212263" y="7534275"/>
            <a:ext cx="2786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3200" b="1"/>
              <a:t>G S O</a:t>
            </a:r>
          </a:p>
        </p:txBody>
      </p:sp>
      <p:sp>
        <p:nvSpPr>
          <p:cNvPr id="25613" name="Text Box 19"/>
          <p:cNvSpPr txBox="1">
            <a:spLocks noChangeArrowheads="1"/>
          </p:cNvSpPr>
          <p:nvPr/>
        </p:nvSpPr>
        <p:spPr bwMode="auto">
          <a:xfrm>
            <a:off x="9082088" y="1747838"/>
            <a:ext cx="2786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3200" b="1">
                <a:solidFill>
                  <a:srgbClr val="4D4D4D"/>
                </a:solidFill>
              </a:rPr>
              <a:t>Castello</a:t>
            </a:r>
          </a:p>
        </p:txBody>
      </p:sp>
      <p:sp>
        <p:nvSpPr>
          <p:cNvPr id="25614" name="Text Box 20"/>
          <p:cNvSpPr txBox="1">
            <a:spLocks noChangeArrowheads="1"/>
          </p:cNvSpPr>
          <p:nvPr/>
        </p:nvSpPr>
        <p:spPr bwMode="auto">
          <a:xfrm>
            <a:off x="1077913" y="7451725"/>
            <a:ext cx="2786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3200" b="1">
                <a:solidFill>
                  <a:srgbClr val="4D4D4D"/>
                </a:solidFill>
              </a:rPr>
              <a:t>Lungomare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2"/>
          <p:cNvSpPr>
            <a:spLocks noGrp="1"/>
          </p:cNvSpPr>
          <p:nvPr>
            <p:ph type="body" idx="4294967295"/>
          </p:nvPr>
        </p:nvSpPr>
        <p:spPr>
          <a:xfrm>
            <a:off x="4337050" y="1865313"/>
            <a:ext cx="8823325" cy="2874962"/>
          </a:xfrm>
        </p:spPr>
        <p:txBody>
          <a:bodyPr anchor="t"/>
          <a:lstStyle/>
          <a:p>
            <a:pPr marL="0" indent="0" eaLnBrk="1" hangingPunct="1">
              <a:spcBef>
                <a:spcPct val="0"/>
              </a:spcBef>
              <a:buSzTx/>
              <a:buFontTx/>
              <a:buNone/>
            </a:pPr>
            <a:r>
              <a:rPr lang="en-US" smtClean="0"/>
              <a:t>il 14 ottobre siamo andati a visitare gli orti dell’ Opera Pia Siccardi  di  Spotorno. All’interno di essi c’erano varie piante e ortaggi di stagione, tra cui zucche melanzane e pomodori.</a:t>
            </a:r>
          </a:p>
        </p:txBody>
      </p:sp>
      <p:pic>
        <p:nvPicPr>
          <p:cNvPr id="26626" name="Picture 3" descr="ur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0"/>
            <a:ext cx="380365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url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72088"/>
            <a:ext cx="6478588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url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8588" y="5267325"/>
            <a:ext cx="6526212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itle 1"/>
          <p:cNvSpPr>
            <a:spLocks noGrp="1"/>
          </p:cNvSpPr>
          <p:nvPr>
            <p:ph type="title" idx="4294967295"/>
          </p:nvPr>
        </p:nvSpPr>
        <p:spPr>
          <a:xfrm>
            <a:off x="1447800" y="227013"/>
            <a:ext cx="11503025" cy="15113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chemeClr val="tx1"/>
                </a:solidFill>
              </a:rPr>
              <a:t>Gli orti dell’ Opera Pia Siccardi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933450" y="1098550"/>
            <a:ext cx="10642600" cy="46038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chemeClr val="tx1"/>
                </a:solidFill>
              </a:rPr>
              <a:t>Inoltre…</a:t>
            </a:r>
          </a:p>
        </p:txBody>
      </p:sp>
      <p:pic>
        <p:nvPicPr>
          <p:cNvPr id="28674" name="Picture 10" descr="lumaca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95078">
            <a:off x="9167813" y="6802438"/>
            <a:ext cx="339407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Placeholder 2"/>
          <p:cNvSpPr>
            <a:spLocks noGrp="1"/>
          </p:cNvSpPr>
          <p:nvPr>
            <p:ph type="body" idx="4294967295"/>
          </p:nvPr>
        </p:nvSpPr>
        <p:spPr>
          <a:xfrm>
            <a:off x="990600" y="1773238"/>
            <a:ext cx="9617075" cy="7186612"/>
          </a:xfrm>
        </p:spPr>
        <p:txBody>
          <a:bodyPr anchor="t"/>
          <a:lstStyle/>
          <a:p>
            <a:pPr marL="0" indent="0" eaLnBrk="1" hangingPunct="1">
              <a:spcBef>
                <a:spcPct val="0"/>
              </a:spcBef>
              <a:buSzTx/>
              <a:buFontTx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SzTx/>
              <a:buFontTx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SzTx/>
              <a:buFontTx/>
              <a:buNone/>
            </a:pPr>
            <a:r>
              <a:rPr lang="en-US" smtClean="0"/>
              <a:t>erbe aromatiche,</a:t>
            </a:r>
          </a:p>
          <a:p>
            <a:pPr marL="0" indent="0" eaLnBrk="1" hangingPunct="1">
              <a:spcBef>
                <a:spcPct val="0"/>
              </a:spcBef>
              <a:buSzTx/>
              <a:buFontTx/>
              <a:buNone/>
            </a:pPr>
            <a:r>
              <a:rPr lang="en-US" smtClean="0"/>
              <a:t>tra cui la menta, il  timo e il basilico. </a:t>
            </a:r>
          </a:p>
          <a:p>
            <a:pPr marL="0" indent="0" eaLnBrk="1" hangingPunct="1">
              <a:spcBef>
                <a:spcPct val="0"/>
              </a:spcBef>
              <a:buSzTx/>
              <a:buFontTx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SzTx/>
              <a:buFontTx/>
              <a:buNone/>
            </a:pPr>
            <a:r>
              <a:rPr lang="en-US" smtClean="0"/>
              <a:t>Alberi da frutto: il pesco,</a:t>
            </a:r>
          </a:p>
          <a:p>
            <a:pPr marL="0" indent="0" eaLnBrk="1" hangingPunct="1">
              <a:spcBef>
                <a:spcPct val="0"/>
              </a:spcBef>
              <a:buSzTx/>
              <a:buFontTx/>
              <a:buNone/>
            </a:pPr>
            <a:r>
              <a:rPr lang="en-US" smtClean="0"/>
              <a:t>l’ albicocco e il mandorlo.</a:t>
            </a:r>
          </a:p>
          <a:p>
            <a:pPr marL="0" indent="0" eaLnBrk="1" hangingPunct="1">
              <a:spcBef>
                <a:spcPct val="0"/>
              </a:spcBef>
              <a:buSzTx/>
              <a:buFontTx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SzTx/>
              <a:buFontTx/>
              <a:buNone/>
            </a:pPr>
            <a:r>
              <a:rPr lang="en-US" smtClean="0"/>
              <a:t>Piante da frutto come fragole e uva.</a:t>
            </a:r>
          </a:p>
          <a:p>
            <a:pPr marL="0" indent="0" eaLnBrk="1" hangingPunct="1">
              <a:spcBef>
                <a:spcPct val="0"/>
              </a:spcBef>
              <a:buSzTx/>
              <a:buFontTx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SzTx/>
              <a:buFontTx/>
              <a:buNone/>
            </a:pPr>
            <a:r>
              <a:rPr lang="en-US" smtClean="0"/>
              <a:t>Come fauna invece erano presenti, lumache, formiche e cavallette.</a:t>
            </a:r>
          </a:p>
        </p:txBody>
      </p:sp>
      <p:pic>
        <p:nvPicPr>
          <p:cNvPr id="28676" name="Picture 9" descr="frutti dibosco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4297">
            <a:off x="8640763" y="4275138"/>
            <a:ext cx="345281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aro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2385">
            <a:off x="5402263" y="355600"/>
            <a:ext cx="4373562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albe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54167">
            <a:off x="8716963" y="1658938"/>
            <a:ext cx="39338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Placeholder 2"/>
          <p:cNvSpPr>
            <a:spLocks noGrp="1"/>
          </p:cNvSpPr>
          <p:nvPr>
            <p:ph type="body" idx="4294967295"/>
          </p:nvPr>
        </p:nvSpPr>
        <p:spPr>
          <a:xfrm>
            <a:off x="787400" y="1606550"/>
            <a:ext cx="11804650" cy="7516813"/>
          </a:xfrm>
        </p:spPr>
        <p:txBody>
          <a:bodyPr anchor="t"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sz="2800" b="1" smtClean="0"/>
              <a:t>A piedi, dalla nostra scuola, attraversando il Parco del Monticello, via superiore e inferiore, abbiamo raggiunto il castello medievale di Spotorno, che fu proprietà della famiglia Del Carretto di Finale Ligure.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sz="2800" b="1" smtClean="0"/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sz="2800" b="1" smtClean="0"/>
              <a:t>Abbiamo osservato elementi botanici, architettonici e geografico- paesaggistici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sz="2800" b="1" smtClean="0"/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sz="2800" b="1" smtClean="0"/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sz="2800" smtClean="0"/>
          </a:p>
        </p:txBody>
      </p:sp>
      <p:pic>
        <p:nvPicPr>
          <p:cNvPr id="29698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025" y="3948113"/>
            <a:ext cx="6956425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 txBox="1">
            <a:spLocks/>
          </p:cNvSpPr>
          <p:nvPr/>
        </p:nvSpPr>
        <p:spPr bwMode="auto">
          <a:xfrm>
            <a:off x="0" y="169863"/>
            <a:ext cx="13004800" cy="12144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latin typeface="Chalkduster"/>
              </a:rPr>
              <a:t>Il  castello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1529</Words>
  <Application>Microsoft Office PowerPoint</Application>
  <PresentationFormat>Personalizzato</PresentationFormat>
  <Paragraphs>366</Paragraphs>
  <Slides>59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Modello struttura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9" baseType="lpstr">
      <vt:lpstr>Arial</vt:lpstr>
      <vt:lpstr>Chalkduster</vt:lpstr>
      <vt:lpstr>Avenir Roman</vt:lpstr>
      <vt:lpstr>Apple Butter</vt:lpstr>
      <vt:lpstr>Wingdings</vt:lpstr>
      <vt:lpstr>Comic Sans MS</vt:lpstr>
      <vt:lpstr>Times New Roman</vt:lpstr>
      <vt:lpstr>Tunga</vt:lpstr>
      <vt:lpstr>Chalkboard</vt:lpstr>
      <vt:lpstr>Grafico</vt:lpstr>
      <vt:lpstr>Diapositiva 1</vt:lpstr>
      <vt:lpstr>Diapositiva 2</vt:lpstr>
      <vt:lpstr>Diapositiva 3</vt:lpstr>
      <vt:lpstr>Diapositiva 4</vt:lpstr>
      <vt:lpstr>I ragazzi della II C alla scoperta del loro territorio:  a caccia di informazioni</vt:lpstr>
      <vt:lpstr>Diapositiva 6</vt:lpstr>
      <vt:lpstr>Gli orti dell’ Opera Pia Siccardi</vt:lpstr>
      <vt:lpstr>Inoltre…</vt:lpstr>
      <vt:lpstr>Diapositiva 9</vt:lpstr>
      <vt:lpstr>Diapositiva 10</vt:lpstr>
      <vt:lpstr>Diapositiva 11</vt:lpstr>
      <vt:lpstr>Diapositiva 12</vt:lpstr>
      <vt:lpstr>Diapositiva 13</vt:lpstr>
      <vt:lpstr>Diapositiva 14</vt:lpstr>
      <vt:lpstr>Gruppo  Sportivo  Olimpia (G.S.O.)</vt:lpstr>
      <vt:lpstr>Inoltre……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 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Eco  codice 2014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lavoro svolto</dc:title>
  <cp:lastModifiedBy>Ricotta</cp:lastModifiedBy>
  <cp:revision>94</cp:revision>
  <dcterms:modified xsi:type="dcterms:W3CDTF">2014-05-21T14:44:07Z</dcterms:modified>
</cp:coreProperties>
</file>